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4365" r:id="rId1"/>
  </p:sldMasterIdLst>
  <p:notesMasterIdLst>
    <p:notesMasterId r:id="rId132"/>
  </p:notesMasterIdLst>
  <p:handoutMasterIdLst>
    <p:handoutMasterId r:id="rId133"/>
  </p:handoutMasterIdLst>
  <p:sldIdLst>
    <p:sldId id="423" r:id="rId2"/>
    <p:sldId id="505" r:id="rId3"/>
    <p:sldId id="506" r:id="rId4"/>
    <p:sldId id="263" r:id="rId5"/>
    <p:sldId id="257" r:id="rId6"/>
    <p:sldId id="307" r:id="rId7"/>
    <p:sldId id="264" r:id="rId8"/>
    <p:sldId id="428" r:id="rId9"/>
    <p:sldId id="507" r:id="rId10"/>
    <p:sldId id="308" r:id="rId11"/>
    <p:sldId id="430" r:id="rId12"/>
    <p:sldId id="349" r:id="rId13"/>
    <p:sldId id="350" r:id="rId14"/>
    <p:sldId id="310" r:id="rId15"/>
    <p:sldId id="431" r:id="rId16"/>
    <p:sldId id="353" r:id="rId17"/>
    <p:sldId id="354" r:id="rId18"/>
    <p:sldId id="355" r:id="rId19"/>
    <p:sldId id="352" r:id="rId20"/>
    <p:sldId id="432" r:id="rId21"/>
    <p:sldId id="433" r:id="rId22"/>
    <p:sldId id="434" r:id="rId23"/>
    <p:sldId id="435" r:id="rId24"/>
    <p:sldId id="484" r:id="rId25"/>
    <p:sldId id="436" r:id="rId26"/>
    <p:sldId id="485" r:id="rId27"/>
    <p:sldId id="437" r:id="rId28"/>
    <p:sldId id="438" r:id="rId29"/>
    <p:sldId id="319" r:id="rId30"/>
    <p:sldId id="320" r:id="rId31"/>
    <p:sldId id="429" r:id="rId32"/>
    <p:sldId id="369" r:id="rId33"/>
    <p:sldId id="371" r:id="rId34"/>
    <p:sldId id="372" r:id="rId35"/>
    <p:sldId id="373" r:id="rId36"/>
    <p:sldId id="374" r:id="rId37"/>
    <p:sldId id="478" r:id="rId38"/>
    <p:sldId id="479" r:id="rId39"/>
    <p:sldId id="480" r:id="rId40"/>
    <p:sldId id="424" r:id="rId41"/>
    <p:sldId id="425" r:id="rId42"/>
    <p:sldId id="481" r:id="rId43"/>
    <p:sldId id="486" r:id="rId44"/>
    <p:sldId id="488" r:id="rId45"/>
    <p:sldId id="489" r:id="rId46"/>
    <p:sldId id="483" r:id="rId47"/>
    <p:sldId id="487" r:id="rId48"/>
    <p:sldId id="490" r:id="rId49"/>
    <p:sldId id="491" r:id="rId50"/>
    <p:sldId id="492" r:id="rId51"/>
    <p:sldId id="493" r:id="rId52"/>
    <p:sldId id="494" r:id="rId53"/>
    <p:sldId id="495" r:id="rId54"/>
    <p:sldId id="496" r:id="rId55"/>
    <p:sldId id="497" r:id="rId56"/>
    <p:sldId id="498" r:id="rId57"/>
    <p:sldId id="499" r:id="rId58"/>
    <p:sldId id="500" r:id="rId59"/>
    <p:sldId id="501" r:id="rId60"/>
    <p:sldId id="502" r:id="rId61"/>
    <p:sldId id="503" r:id="rId62"/>
    <p:sldId id="504" r:id="rId63"/>
    <p:sldId id="321" r:id="rId64"/>
    <p:sldId id="322" r:id="rId65"/>
    <p:sldId id="375" r:id="rId66"/>
    <p:sldId id="376" r:id="rId67"/>
    <p:sldId id="377" r:id="rId68"/>
    <p:sldId id="323" r:id="rId69"/>
    <p:sldId id="379" r:id="rId70"/>
    <p:sldId id="380" r:id="rId71"/>
    <p:sldId id="324" r:id="rId72"/>
    <p:sldId id="325" r:id="rId73"/>
    <p:sldId id="328" r:id="rId74"/>
    <p:sldId id="381" r:id="rId75"/>
    <p:sldId id="382" r:id="rId76"/>
    <p:sldId id="383" r:id="rId77"/>
    <p:sldId id="329" r:id="rId78"/>
    <p:sldId id="331" r:id="rId79"/>
    <p:sldId id="332" r:id="rId80"/>
    <p:sldId id="333" r:id="rId81"/>
    <p:sldId id="334" r:id="rId82"/>
    <p:sldId id="384" r:id="rId83"/>
    <p:sldId id="385" r:id="rId84"/>
    <p:sldId id="386" r:id="rId85"/>
    <p:sldId id="387" r:id="rId86"/>
    <p:sldId id="335" r:id="rId87"/>
    <p:sldId id="336" r:id="rId88"/>
    <p:sldId id="337" r:id="rId89"/>
    <p:sldId id="388" r:id="rId90"/>
    <p:sldId id="338" r:id="rId91"/>
    <p:sldId id="390" r:id="rId92"/>
    <p:sldId id="391" r:id="rId93"/>
    <p:sldId id="392" r:id="rId94"/>
    <p:sldId id="389" r:id="rId95"/>
    <p:sldId id="393" r:id="rId96"/>
    <p:sldId id="394" r:id="rId97"/>
    <p:sldId id="395" r:id="rId98"/>
    <p:sldId id="396" r:id="rId99"/>
    <p:sldId id="339" r:id="rId100"/>
    <p:sldId id="340" r:id="rId101"/>
    <p:sldId id="341" r:id="rId102"/>
    <p:sldId id="342" r:id="rId103"/>
    <p:sldId id="397" r:id="rId104"/>
    <p:sldId id="398" r:id="rId105"/>
    <p:sldId id="399" r:id="rId106"/>
    <p:sldId id="400" r:id="rId107"/>
    <p:sldId id="401" r:id="rId108"/>
    <p:sldId id="402" r:id="rId109"/>
    <p:sldId id="403" r:id="rId110"/>
    <p:sldId id="404" r:id="rId111"/>
    <p:sldId id="343" r:id="rId112"/>
    <p:sldId id="405" r:id="rId113"/>
    <p:sldId id="406" r:id="rId114"/>
    <p:sldId id="407" r:id="rId115"/>
    <p:sldId id="408" r:id="rId116"/>
    <p:sldId id="409" r:id="rId117"/>
    <p:sldId id="344" r:id="rId118"/>
    <p:sldId id="413" r:id="rId119"/>
    <p:sldId id="410" r:id="rId120"/>
    <p:sldId id="411" r:id="rId121"/>
    <p:sldId id="412" r:id="rId122"/>
    <p:sldId id="414" r:id="rId123"/>
    <p:sldId id="415" r:id="rId124"/>
    <p:sldId id="416" r:id="rId125"/>
    <p:sldId id="417" r:id="rId126"/>
    <p:sldId id="418" r:id="rId127"/>
    <p:sldId id="419" r:id="rId128"/>
    <p:sldId id="420" r:id="rId129"/>
    <p:sldId id="421" r:id="rId130"/>
    <p:sldId id="422" r:id="rId131"/>
  </p:sldIdLst>
  <p:sldSz cx="9144000" cy="6858000" type="screen4x3"/>
  <p:notesSz cx="7010400" cy="9296400"/>
  <p:defaultTextStyle>
    <a:defPPr>
      <a:defRPr lang="en-US"/>
    </a:defPPr>
    <a:lvl1pPr algn="l" rtl="0" eaLnBrk="0" fontAlgn="base" hangingPunct="0">
      <a:spcBef>
        <a:spcPct val="0"/>
      </a:spcBef>
      <a:spcAft>
        <a:spcPct val="0"/>
      </a:spcAft>
      <a:defRPr sz="1600" kern="1200">
        <a:solidFill>
          <a:srgbClr val="275AFF"/>
        </a:solidFill>
        <a:latin typeface="Arial" panose="020B0604020202020204" pitchFamily="34" charset="0"/>
        <a:ea typeface="+mn-ea"/>
        <a:cs typeface="Times New Roman" panose="02020603050405020304" pitchFamily="18" charset="0"/>
      </a:defRPr>
    </a:lvl1pPr>
    <a:lvl2pPr marL="457200" algn="l" rtl="0" eaLnBrk="0" fontAlgn="base" hangingPunct="0">
      <a:spcBef>
        <a:spcPct val="0"/>
      </a:spcBef>
      <a:spcAft>
        <a:spcPct val="0"/>
      </a:spcAft>
      <a:defRPr sz="1600" kern="1200">
        <a:solidFill>
          <a:srgbClr val="275AFF"/>
        </a:solidFill>
        <a:latin typeface="Arial" panose="020B0604020202020204" pitchFamily="34" charset="0"/>
        <a:ea typeface="+mn-ea"/>
        <a:cs typeface="Times New Roman" panose="02020603050405020304" pitchFamily="18" charset="0"/>
      </a:defRPr>
    </a:lvl2pPr>
    <a:lvl3pPr marL="914400" algn="l" rtl="0" eaLnBrk="0" fontAlgn="base" hangingPunct="0">
      <a:spcBef>
        <a:spcPct val="0"/>
      </a:spcBef>
      <a:spcAft>
        <a:spcPct val="0"/>
      </a:spcAft>
      <a:defRPr sz="1600" kern="1200">
        <a:solidFill>
          <a:srgbClr val="275AFF"/>
        </a:solidFill>
        <a:latin typeface="Arial" panose="020B0604020202020204" pitchFamily="34" charset="0"/>
        <a:ea typeface="+mn-ea"/>
        <a:cs typeface="Times New Roman" panose="02020603050405020304" pitchFamily="18" charset="0"/>
      </a:defRPr>
    </a:lvl3pPr>
    <a:lvl4pPr marL="1371600" algn="l" rtl="0" eaLnBrk="0" fontAlgn="base" hangingPunct="0">
      <a:spcBef>
        <a:spcPct val="0"/>
      </a:spcBef>
      <a:spcAft>
        <a:spcPct val="0"/>
      </a:spcAft>
      <a:defRPr sz="1600" kern="1200">
        <a:solidFill>
          <a:srgbClr val="275AFF"/>
        </a:solidFill>
        <a:latin typeface="Arial" panose="020B0604020202020204" pitchFamily="34" charset="0"/>
        <a:ea typeface="+mn-ea"/>
        <a:cs typeface="Times New Roman" panose="02020603050405020304" pitchFamily="18" charset="0"/>
      </a:defRPr>
    </a:lvl4pPr>
    <a:lvl5pPr marL="1828800" algn="l" rtl="0" eaLnBrk="0" fontAlgn="base" hangingPunct="0">
      <a:spcBef>
        <a:spcPct val="0"/>
      </a:spcBef>
      <a:spcAft>
        <a:spcPct val="0"/>
      </a:spcAft>
      <a:defRPr sz="1600" kern="1200">
        <a:solidFill>
          <a:srgbClr val="275AFF"/>
        </a:solidFill>
        <a:latin typeface="Arial" panose="020B0604020202020204" pitchFamily="34" charset="0"/>
        <a:ea typeface="+mn-ea"/>
        <a:cs typeface="Times New Roman" panose="02020603050405020304" pitchFamily="18" charset="0"/>
      </a:defRPr>
    </a:lvl5pPr>
    <a:lvl6pPr marL="2286000" algn="l" defTabSz="914400" rtl="0" eaLnBrk="1" latinLnBrk="0" hangingPunct="1">
      <a:defRPr sz="1600" kern="1200">
        <a:solidFill>
          <a:srgbClr val="275AFF"/>
        </a:solidFill>
        <a:latin typeface="Arial" panose="020B0604020202020204" pitchFamily="34" charset="0"/>
        <a:ea typeface="+mn-ea"/>
        <a:cs typeface="Times New Roman" panose="02020603050405020304" pitchFamily="18" charset="0"/>
      </a:defRPr>
    </a:lvl6pPr>
    <a:lvl7pPr marL="2743200" algn="l" defTabSz="914400" rtl="0" eaLnBrk="1" latinLnBrk="0" hangingPunct="1">
      <a:defRPr sz="1600" kern="1200">
        <a:solidFill>
          <a:srgbClr val="275AFF"/>
        </a:solidFill>
        <a:latin typeface="Arial" panose="020B0604020202020204" pitchFamily="34" charset="0"/>
        <a:ea typeface="+mn-ea"/>
        <a:cs typeface="Times New Roman" panose="02020603050405020304" pitchFamily="18" charset="0"/>
      </a:defRPr>
    </a:lvl7pPr>
    <a:lvl8pPr marL="3200400" algn="l" defTabSz="914400" rtl="0" eaLnBrk="1" latinLnBrk="0" hangingPunct="1">
      <a:defRPr sz="1600" kern="1200">
        <a:solidFill>
          <a:srgbClr val="275AFF"/>
        </a:solidFill>
        <a:latin typeface="Arial" panose="020B0604020202020204" pitchFamily="34" charset="0"/>
        <a:ea typeface="+mn-ea"/>
        <a:cs typeface="Times New Roman" panose="02020603050405020304" pitchFamily="18" charset="0"/>
      </a:defRPr>
    </a:lvl8pPr>
    <a:lvl9pPr marL="3657600" algn="l" defTabSz="914400" rtl="0" eaLnBrk="1" latinLnBrk="0" hangingPunct="1">
      <a:defRPr sz="1600" kern="1200">
        <a:solidFill>
          <a:srgbClr val="275AFF"/>
        </a:solidFill>
        <a:latin typeface="Arial" panose="020B0604020202020204" pitchFamily="34" charset="0"/>
        <a:ea typeface="+mn-ea"/>
        <a:cs typeface="Times New Roman" panose="02020603050405020304" pitchFamily="18"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72B3"/>
    <a:srgbClr val="FDC382"/>
    <a:srgbClr val="D8A57E"/>
    <a:srgbClr val="F9F9F7"/>
    <a:srgbClr val="A0CED6"/>
    <a:srgbClr val="F0F5F7"/>
    <a:srgbClr val="4F87C6"/>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995860-A3E2-430B-8B1D-6D0A57AE5BBA}" v="28" dt="2022-06-20T11:41:44.3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541" autoAdjust="0"/>
    <p:restoredTop sz="82850" autoAdjust="0"/>
  </p:normalViewPr>
  <p:slideViewPr>
    <p:cSldViewPr>
      <p:cViewPr varScale="1">
        <p:scale>
          <a:sx n="67" d="100"/>
          <a:sy n="67" d="100"/>
        </p:scale>
        <p:origin x="1406" y="67"/>
      </p:cViewPr>
      <p:guideLst>
        <p:guide orient="horz" pos="2160"/>
        <p:guide pos="2880"/>
      </p:guideLst>
    </p:cSldViewPr>
  </p:slideViewPr>
  <p:outlineViewPr>
    <p:cViewPr>
      <p:scale>
        <a:sx n="30" d="100"/>
        <a:sy n="30"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microsoft.com/office/2016/11/relationships/changesInfo" Target="changesInfos/changesInfo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139" Type="http://schemas.microsoft.com/office/2015/10/relationships/revisionInfo" Target="revisionInfo.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son Mwebaze" userId="9d2b0755e60a4dfa" providerId="LiveId" clId="{F6995860-A3E2-430B-8B1D-6D0A57AE5BBA}"/>
    <pc:docChg chg="custSel addSld delSld modSld">
      <pc:chgData name="Johnson Mwebaze" userId="9d2b0755e60a4dfa" providerId="LiveId" clId="{F6995860-A3E2-430B-8B1D-6D0A57AE5BBA}" dt="2022-06-20T11:41:48.435" v="221" actId="20577"/>
      <pc:docMkLst>
        <pc:docMk/>
      </pc:docMkLst>
      <pc:sldChg chg="addSp delSp modSp add mod modTransition chgLayout">
        <pc:chgData name="Johnson Mwebaze" userId="9d2b0755e60a4dfa" providerId="LiveId" clId="{F6995860-A3E2-430B-8B1D-6D0A57AE5BBA}" dt="2022-06-20T11:24:08.044" v="91" actId="14100"/>
        <pc:sldMkLst>
          <pc:docMk/>
          <pc:sldMk cId="0" sldId="257"/>
        </pc:sldMkLst>
        <pc:spChg chg="mod ord">
          <ac:chgData name="Johnson Mwebaze" userId="9d2b0755e60a4dfa" providerId="LiveId" clId="{F6995860-A3E2-430B-8B1D-6D0A57AE5BBA}" dt="2022-06-20T11:22:53.658" v="68" actId="6264"/>
          <ac:spMkLst>
            <pc:docMk/>
            <pc:sldMk cId="0" sldId="257"/>
            <ac:spMk id="2" creationId="{9A095588-9386-4BB2-BDDA-933018B2154C}"/>
          </ac:spMkLst>
        </pc:spChg>
        <pc:spChg chg="add del mod">
          <ac:chgData name="Johnson Mwebaze" userId="9d2b0755e60a4dfa" providerId="LiveId" clId="{F6995860-A3E2-430B-8B1D-6D0A57AE5BBA}" dt="2022-06-20T11:22:53.658" v="68" actId="6264"/>
          <ac:spMkLst>
            <pc:docMk/>
            <pc:sldMk cId="0" sldId="257"/>
            <ac:spMk id="3" creationId="{61FB2E69-295D-4B87-99CA-0F433838DEB4}"/>
          </ac:spMkLst>
        </pc:spChg>
        <pc:spChg chg="add del mod">
          <ac:chgData name="Johnson Mwebaze" userId="9d2b0755e60a4dfa" providerId="LiveId" clId="{F6995860-A3E2-430B-8B1D-6D0A57AE5BBA}" dt="2022-06-20T11:22:53.658" v="68" actId="6264"/>
          <ac:spMkLst>
            <pc:docMk/>
            <pc:sldMk cId="0" sldId="257"/>
            <ac:spMk id="4" creationId="{C271C4CE-4081-44A6-89CB-BA74E98B517E}"/>
          </ac:spMkLst>
        </pc:spChg>
        <pc:spChg chg="mod ord">
          <ac:chgData name="Johnson Mwebaze" userId="9d2b0755e60a4dfa" providerId="LiveId" clId="{F6995860-A3E2-430B-8B1D-6D0A57AE5BBA}" dt="2022-06-20T11:23:38.658" v="88" actId="20577"/>
          <ac:spMkLst>
            <pc:docMk/>
            <pc:sldMk cId="0" sldId="257"/>
            <ac:spMk id="13315" creationId="{A37ECBFA-B8AD-4F4A-82B5-58943561287B}"/>
          </ac:spMkLst>
        </pc:spChg>
        <pc:picChg chg="mod">
          <ac:chgData name="Johnson Mwebaze" userId="9d2b0755e60a4dfa" providerId="LiveId" clId="{F6995860-A3E2-430B-8B1D-6D0A57AE5BBA}" dt="2022-06-20T11:24:08.044" v="91" actId="14100"/>
          <ac:picMkLst>
            <pc:docMk/>
            <pc:sldMk cId="0" sldId="257"/>
            <ac:picMk id="13316" creationId="{043B69B8-55D8-44F3-9DBE-FDF7335B852B}"/>
          </ac:picMkLst>
        </pc:picChg>
      </pc:sldChg>
      <pc:sldChg chg="modSp add mod modTransition">
        <pc:chgData name="Johnson Mwebaze" userId="9d2b0755e60a4dfa" providerId="LiveId" clId="{F6995860-A3E2-430B-8B1D-6D0A57AE5BBA}" dt="2022-06-20T11:38:08.460" v="182" actId="20577"/>
        <pc:sldMkLst>
          <pc:docMk/>
          <pc:sldMk cId="0" sldId="263"/>
        </pc:sldMkLst>
        <pc:spChg chg="mod">
          <ac:chgData name="Johnson Mwebaze" userId="9d2b0755e60a4dfa" providerId="LiveId" clId="{F6995860-A3E2-430B-8B1D-6D0A57AE5BBA}" dt="2022-06-20T11:38:08.460" v="182" actId="20577"/>
          <ac:spMkLst>
            <pc:docMk/>
            <pc:sldMk cId="0" sldId="263"/>
            <ac:spMk id="2" creationId="{A952E304-F8E9-45E4-BC91-3553689C1A72}"/>
          </ac:spMkLst>
        </pc:spChg>
        <pc:spChg chg="mod">
          <ac:chgData name="Johnson Mwebaze" userId="9d2b0755e60a4dfa" providerId="LiveId" clId="{F6995860-A3E2-430B-8B1D-6D0A57AE5BBA}" dt="2022-06-20T11:38:04.593" v="181" actId="20577"/>
          <ac:spMkLst>
            <pc:docMk/>
            <pc:sldMk cId="0" sldId="263"/>
            <ac:spMk id="15363" creationId="{4860C562-D011-4791-8946-D7520413B615}"/>
          </ac:spMkLst>
        </pc:spChg>
        <pc:spChg chg="mod">
          <ac:chgData name="Johnson Mwebaze" userId="9d2b0755e60a4dfa" providerId="LiveId" clId="{F6995860-A3E2-430B-8B1D-6D0A57AE5BBA}" dt="2022-06-20T11:37:54.577" v="174" actId="1076"/>
          <ac:spMkLst>
            <pc:docMk/>
            <pc:sldMk cId="0" sldId="263"/>
            <ac:spMk id="15364" creationId="{8D67F69A-986A-46BA-A42A-75CF1CD05414}"/>
          </ac:spMkLst>
        </pc:spChg>
        <pc:spChg chg="mod">
          <ac:chgData name="Johnson Mwebaze" userId="9d2b0755e60a4dfa" providerId="LiveId" clId="{F6995860-A3E2-430B-8B1D-6D0A57AE5BBA}" dt="2022-06-20T11:37:56.271" v="175" actId="1076"/>
          <ac:spMkLst>
            <pc:docMk/>
            <pc:sldMk cId="0" sldId="263"/>
            <ac:spMk id="15365" creationId="{2D9572D2-830A-4141-8DB9-E06313DE8593}"/>
          </ac:spMkLst>
        </pc:spChg>
      </pc:sldChg>
      <pc:sldChg chg="modSp add mod modTransition">
        <pc:chgData name="Johnson Mwebaze" userId="9d2b0755e60a4dfa" providerId="LiveId" clId="{F6995860-A3E2-430B-8B1D-6D0A57AE5BBA}" dt="2022-06-20T11:24:29.417" v="92" actId="1076"/>
        <pc:sldMkLst>
          <pc:docMk/>
          <pc:sldMk cId="0" sldId="264"/>
        </pc:sldMkLst>
        <pc:spChg chg="mod">
          <ac:chgData name="Johnson Mwebaze" userId="9d2b0755e60a4dfa" providerId="LiveId" clId="{F6995860-A3E2-430B-8B1D-6D0A57AE5BBA}" dt="2022-06-20T11:22:02.036" v="66" actId="20577"/>
          <ac:spMkLst>
            <pc:docMk/>
            <pc:sldMk cId="0" sldId="264"/>
            <ac:spMk id="19459" creationId="{21E9B904-1C72-4399-B9B5-288DBEE5D8F4}"/>
          </ac:spMkLst>
        </pc:spChg>
        <pc:picChg chg="mod">
          <ac:chgData name="Johnson Mwebaze" userId="9d2b0755e60a4dfa" providerId="LiveId" clId="{F6995860-A3E2-430B-8B1D-6D0A57AE5BBA}" dt="2022-06-20T11:24:29.417" v="92" actId="1076"/>
          <ac:picMkLst>
            <pc:docMk/>
            <pc:sldMk cId="0" sldId="264"/>
            <ac:picMk id="19460" creationId="{26B22FE5-FA96-4460-AFB3-C5C4881648B0}"/>
          </ac:picMkLst>
        </pc:picChg>
      </pc:sldChg>
      <pc:sldChg chg="delSp modSp mod">
        <pc:chgData name="Johnson Mwebaze" userId="9d2b0755e60a4dfa" providerId="LiveId" clId="{F6995860-A3E2-430B-8B1D-6D0A57AE5BBA}" dt="2022-06-20T11:37:18.497" v="172" actId="478"/>
        <pc:sldMkLst>
          <pc:docMk/>
          <pc:sldMk cId="0" sldId="307"/>
        </pc:sldMkLst>
        <pc:spChg chg="mod">
          <ac:chgData name="Johnson Mwebaze" userId="9d2b0755e60a4dfa" providerId="LiveId" clId="{F6995860-A3E2-430B-8B1D-6D0A57AE5BBA}" dt="2022-06-20T11:37:11.568" v="170" actId="20577"/>
          <ac:spMkLst>
            <pc:docMk/>
            <pc:sldMk cId="0" sldId="307"/>
            <ac:spMk id="16386" creationId="{00000000-0000-0000-0000-000000000000}"/>
          </ac:spMkLst>
        </pc:spChg>
        <pc:spChg chg="mod">
          <ac:chgData name="Johnson Mwebaze" userId="9d2b0755e60a4dfa" providerId="LiveId" clId="{F6995860-A3E2-430B-8B1D-6D0A57AE5BBA}" dt="2022-06-20T11:37:15.084" v="171" actId="6549"/>
          <ac:spMkLst>
            <pc:docMk/>
            <pc:sldMk cId="0" sldId="307"/>
            <ac:spMk id="16387" creationId="{00000000-0000-0000-0000-000000000000}"/>
          </ac:spMkLst>
        </pc:spChg>
        <pc:spChg chg="del">
          <ac:chgData name="Johnson Mwebaze" userId="9d2b0755e60a4dfa" providerId="LiveId" clId="{F6995860-A3E2-430B-8B1D-6D0A57AE5BBA}" dt="2022-06-20T11:37:18.497" v="172" actId="478"/>
          <ac:spMkLst>
            <pc:docMk/>
            <pc:sldMk cId="0" sldId="307"/>
            <ac:spMk id="16388" creationId="{00000000-0000-0000-0000-000000000000}"/>
          </ac:spMkLst>
        </pc:spChg>
      </pc:sldChg>
      <pc:sldChg chg="addSp modSp mod">
        <pc:chgData name="Johnson Mwebaze" userId="9d2b0755e60a4dfa" providerId="LiveId" clId="{F6995860-A3E2-430B-8B1D-6D0A57AE5BBA}" dt="2022-06-20T11:39:39.443" v="194" actId="1076"/>
        <pc:sldMkLst>
          <pc:docMk/>
          <pc:sldMk cId="0" sldId="428"/>
        </pc:sldMkLst>
        <pc:spChg chg="mod">
          <ac:chgData name="Johnson Mwebaze" userId="9d2b0755e60a4dfa" providerId="LiveId" clId="{F6995860-A3E2-430B-8B1D-6D0A57AE5BBA}" dt="2022-06-20T11:39:20.582" v="190" actId="21"/>
          <ac:spMkLst>
            <pc:docMk/>
            <pc:sldMk cId="0" sldId="428"/>
            <ac:spMk id="3" creationId="{00000000-0000-0000-0000-000000000000}"/>
          </ac:spMkLst>
        </pc:spChg>
        <pc:spChg chg="add mod">
          <ac:chgData name="Johnson Mwebaze" userId="9d2b0755e60a4dfa" providerId="LiveId" clId="{F6995860-A3E2-430B-8B1D-6D0A57AE5BBA}" dt="2022-06-20T11:39:10.617" v="189" actId="403"/>
          <ac:spMkLst>
            <pc:docMk/>
            <pc:sldMk cId="0" sldId="428"/>
            <ac:spMk id="4" creationId="{DAE16E26-0C4C-4E7F-9244-9CEF323D0E7A}"/>
          </ac:spMkLst>
        </pc:spChg>
        <pc:spChg chg="add mod">
          <ac:chgData name="Johnson Mwebaze" userId="9d2b0755e60a4dfa" providerId="LiveId" clId="{F6995860-A3E2-430B-8B1D-6D0A57AE5BBA}" dt="2022-06-20T11:39:39.443" v="194" actId="1076"/>
          <ac:spMkLst>
            <pc:docMk/>
            <pc:sldMk cId="0" sldId="428"/>
            <ac:spMk id="5" creationId="{8A0371EB-66D4-4DFE-BFBA-9E1B01733DD3}"/>
          </ac:spMkLst>
        </pc:spChg>
      </pc:sldChg>
      <pc:sldChg chg="addSp delSp modSp new mod">
        <pc:chgData name="Johnson Mwebaze" userId="9d2b0755e60a4dfa" providerId="LiveId" clId="{F6995860-A3E2-430B-8B1D-6D0A57AE5BBA}" dt="2022-06-20T11:31:29.768" v="155" actId="404"/>
        <pc:sldMkLst>
          <pc:docMk/>
          <pc:sldMk cId="1812067096" sldId="505"/>
        </pc:sldMkLst>
        <pc:spChg chg="mod">
          <ac:chgData name="Johnson Mwebaze" userId="9d2b0755e60a4dfa" providerId="LiveId" clId="{F6995860-A3E2-430B-8B1D-6D0A57AE5BBA}" dt="2022-06-20T11:29:59.169" v="112" actId="20577"/>
          <ac:spMkLst>
            <pc:docMk/>
            <pc:sldMk cId="1812067096" sldId="505"/>
            <ac:spMk id="2" creationId="{EFAD801D-AB8B-4996-A7DB-1B7A2887FE51}"/>
          </ac:spMkLst>
        </pc:spChg>
        <pc:spChg chg="del">
          <ac:chgData name="Johnson Mwebaze" userId="9d2b0755e60a4dfa" providerId="LiveId" clId="{F6995860-A3E2-430B-8B1D-6D0A57AE5BBA}" dt="2022-06-20T11:30:01.716" v="113" actId="478"/>
          <ac:spMkLst>
            <pc:docMk/>
            <pc:sldMk cId="1812067096" sldId="505"/>
            <ac:spMk id="3" creationId="{EDBDEDFF-CF3B-473C-978B-56AB8902BE73}"/>
          </ac:spMkLst>
        </pc:spChg>
        <pc:spChg chg="del">
          <ac:chgData name="Johnson Mwebaze" userId="9d2b0755e60a4dfa" providerId="LiveId" clId="{F6995860-A3E2-430B-8B1D-6D0A57AE5BBA}" dt="2022-06-20T11:30:04.175" v="114" actId="478"/>
          <ac:spMkLst>
            <pc:docMk/>
            <pc:sldMk cId="1812067096" sldId="505"/>
            <ac:spMk id="4" creationId="{530F7F81-27F3-4FE7-B20E-275ED827B43A}"/>
          </ac:spMkLst>
        </pc:spChg>
        <pc:spChg chg="add mod">
          <ac:chgData name="Johnson Mwebaze" userId="9d2b0755e60a4dfa" providerId="LiveId" clId="{F6995860-A3E2-430B-8B1D-6D0A57AE5BBA}" dt="2022-06-20T11:31:29.768" v="155" actId="404"/>
          <ac:spMkLst>
            <pc:docMk/>
            <pc:sldMk cId="1812067096" sldId="505"/>
            <ac:spMk id="5" creationId="{CF0E507E-6C6F-4C74-ABF1-6B03EF4CE47C}"/>
          </ac:spMkLst>
        </pc:spChg>
      </pc:sldChg>
      <pc:sldChg chg="delSp modSp new del mod">
        <pc:chgData name="Johnson Mwebaze" userId="9d2b0755e60a4dfa" providerId="LiveId" clId="{F6995860-A3E2-430B-8B1D-6D0A57AE5BBA}" dt="2022-06-20T11:23:43.704" v="89" actId="47"/>
        <pc:sldMkLst>
          <pc:docMk/>
          <pc:sldMk cId="3697761414" sldId="505"/>
        </pc:sldMkLst>
        <pc:spChg chg="mod">
          <ac:chgData name="Johnson Mwebaze" userId="9d2b0755e60a4dfa" providerId="LiveId" clId="{F6995860-A3E2-430B-8B1D-6D0A57AE5BBA}" dt="2022-06-20T11:14:37.949" v="63" actId="20577"/>
          <ac:spMkLst>
            <pc:docMk/>
            <pc:sldMk cId="3697761414" sldId="505"/>
            <ac:spMk id="2" creationId="{5F7A6CFF-0B53-4023-8089-1593AE723487}"/>
          </ac:spMkLst>
        </pc:spChg>
        <pc:spChg chg="del">
          <ac:chgData name="Johnson Mwebaze" userId="9d2b0755e60a4dfa" providerId="LiveId" clId="{F6995860-A3E2-430B-8B1D-6D0A57AE5BBA}" dt="2022-06-20T11:14:09.336" v="1" actId="478"/>
          <ac:spMkLst>
            <pc:docMk/>
            <pc:sldMk cId="3697761414" sldId="505"/>
            <ac:spMk id="4" creationId="{7FB4D4E3-4E92-4AC7-9641-19BB1E9DCE45}"/>
          </ac:spMkLst>
        </pc:spChg>
      </pc:sldChg>
      <pc:sldChg chg="delSp modSp new mod">
        <pc:chgData name="Johnson Mwebaze" userId="9d2b0755e60a4dfa" providerId="LiveId" clId="{F6995860-A3E2-430B-8B1D-6D0A57AE5BBA}" dt="2022-06-20T11:31:26.573" v="154" actId="14100"/>
        <pc:sldMkLst>
          <pc:docMk/>
          <pc:sldMk cId="311668792" sldId="506"/>
        </pc:sldMkLst>
        <pc:spChg chg="mod">
          <ac:chgData name="Johnson Mwebaze" userId="9d2b0755e60a4dfa" providerId="LiveId" clId="{F6995860-A3E2-430B-8B1D-6D0A57AE5BBA}" dt="2022-06-20T11:30:45.510" v="132" actId="20577"/>
          <ac:spMkLst>
            <pc:docMk/>
            <pc:sldMk cId="311668792" sldId="506"/>
            <ac:spMk id="2" creationId="{C0F75E28-4F49-44FF-B92B-ED82AABC9589}"/>
          </ac:spMkLst>
        </pc:spChg>
        <pc:spChg chg="mod">
          <ac:chgData name="Johnson Mwebaze" userId="9d2b0755e60a4dfa" providerId="LiveId" clId="{F6995860-A3E2-430B-8B1D-6D0A57AE5BBA}" dt="2022-06-20T11:31:26.573" v="154" actId="14100"/>
          <ac:spMkLst>
            <pc:docMk/>
            <pc:sldMk cId="311668792" sldId="506"/>
            <ac:spMk id="3" creationId="{68423F9A-BAB5-42C8-B125-977A3018226D}"/>
          </ac:spMkLst>
        </pc:spChg>
        <pc:spChg chg="del">
          <ac:chgData name="Johnson Mwebaze" userId="9d2b0755e60a4dfa" providerId="LiveId" clId="{F6995860-A3E2-430B-8B1D-6D0A57AE5BBA}" dt="2022-06-20T11:31:21.151" v="152" actId="478"/>
          <ac:spMkLst>
            <pc:docMk/>
            <pc:sldMk cId="311668792" sldId="506"/>
            <ac:spMk id="4" creationId="{69C337B1-C263-41BC-8D36-68ABADE48736}"/>
          </ac:spMkLst>
        </pc:spChg>
      </pc:sldChg>
      <pc:sldChg chg="addSp delSp modSp new mod">
        <pc:chgData name="Johnson Mwebaze" userId="9d2b0755e60a4dfa" providerId="LiveId" clId="{F6995860-A3E2-430B-8B1D-6D0A57AE5BBA}" dt="2022-06-20T11:41:48.435" v="221" actId="20577"/>
        <pc:sldMkLst>
          <pc:docMk/>
          <pc:sldMk cId="1430857219" sldId="507"/>
        </pc:sldMkLst>
        <pc:spChg chg="mod">
          <ac:chgData name="Johnson Mwebaze" userId="9d2b0755e60a4dfa" providerId="LiveId" clId="{F6995860-A3E2-430B-8B1D-6D0A57AE5BBA}" dt="2022-06-20T11:39:52.887" v="200"/>
          <ac:spMkLst>
            <pc:docMk/>
            <pc:sldMk cId="1430857219" sldId="507"/>
            <ac:spMk id="2" creationId="{C0ECF049-AA7F-4139-B9CE-61A76228B71E}"/>
          </ac:spMkLst>
        </pc:spChg>
        <pc:spChg chg="mod">
          <ac:chgData name="Johnson Mwebaze" userId="9d2b0755e60a4dfa" providerId="LiveId" clId="{F6995860-A3E2-430B-8B1D-6D0A57AE5BBA}" dt="2022-06-20T11:39:44.656" v="199" actId="20577"/>
          <ac:spMkLst>
            <pc:docMk/>
            <pc:sldMk cId="1430857219" sldId="507"/>
            <ac:spMk id="3" creationId="{21D149DB-2962-433F-892E-7F2E2FE7ECA8}"/>
          </ac:spMkLst>
        </pc:spChg>
        <pc:spChg chg="del">
          <ac:chgData name="Johnson Mwebaze" userId="9d2b0755e60a4dfa" providerId="LiveId" clId="{F6995860-A3E2-430B-8B1D-6D0A57AE5BBA}" dt="2022-06-20T11:40:47.468" v="201" actId="478"/>
          <ac:spMkLst>
            <pc:docMk/>
            <pc:sldMk cId="1430857219" sldId="507"/>
            <ac:spMk id="4" creationId="{5EB63CE1-85C6-4137-9A81-7070C7DA4DBC}"/>
          </ac:spMkLst>
        </pc:spChg>
        <pc:spChg chg="add mod">
          <ac:chgData name="Johnson Mwebaze" userId="9d2b0755e60a4dfa" providerId="LiveId" clId="{F6995860-A3E2-430B-8B1D-6D0A57AE5BBA}" dt="2022-06-20T11:41:48.435" v="221" actId="20577"/>
          <ac:spMkLst>
            <pc:docMk/>
            <pc:sldMk cId="1430857219" sldId="507"/>
            <ac:spMk id="5" creationId="{96BC6771-C5B0-4285-B5A7-4303C05B3664}"/>
          </ac:spMkLst>
        </pc:spChg>
      </pc:sldChg>
    </pc:docChg>
  </pc:docChgLst>
  <pc:docChgLst>
    <pc:chgData name="Johnson Mwebaze" userId="9d2b0755e60a4dfa" providerId="LiveId" clId="{68DBA1E2-52D0-4DBA-B531-67007815EDB8}"/>
    <pc:docChg chg="custSel modSld">
      <pc:chgData name="Johnson Mwebaze" userId="9d2b0755e60a4dfa" providerId="LiveId" clId="{68DBA1E2-52D0-4DBA-B531-67007815EDB8}" dt="2021-11-12T11:51:07.656" v="28" actId="20577"/>
      <pc:docMkLst>
        <pc:docMk/>
      </pc:docMkLst>
      <pc:sldChg chg="modSp mod">
        <pc:chgData name="Johnson Mwebaze" userId="9d2b0755e60a4dfa" providerId="LiveId" clId="{68DBA1E2-52D0-4DBA-B531-67007815EDB8}" dt="2021-11-12T07:04:57.869" v="25" actId="33524"/>
        <pc:sldMkLst>
          <pc:docMk/>
          <pc:sldMk cId="4116711010" sldId="488"/>
        </pc:sldMkLst>
        <pc:spChg chg="mod">
          <ac:chgData name="Johnson Mwebaze" userId="9d2b0755e60a4dfa" providerId="LiveId" clId="{68DBA1E2-52D0-4DBA-B531-67007815EDB8}" dt="2021-11-12T07:04:57.869" v="25" actId="33524"/>
          <ac:spMkLst>
            <pc:docMk/>
            <pc:sldMk cId="4116711010" sldId="488"/>
            <ac:spMk id="3" creationId="{00000000-0000-0000-0000-000000000000}"/>
          </ac:spMkLst>
        </pc:spChg>
      </pc:sldChg>
      <pc:sldChg chg="modSp mod">
        <pc:chgData name="Johnson Mwebaze" userId="9d2b0755e60a4dfa" providerId="LiveId" clId="{68DBA1E2-52D0-4DBA-B531-67007815EDB8}" dt="2021-11-12T11:51:07.656" v="28" actId="20577"/>
        <pc:sldMkLst>
          <pc:docMk/>
          <pc:sldMk cId="1464743030" sldId="491"/>
        </pc:sldMkLst>
        <pc:spChg chg="mod">
          <ac:chgData name="Johnson Mwebaze" userId="9d2b0755e60a4dfa" providerId="LiveId" clId="{68DBA1E2-52D0-4DBA-B531-67007815EDB8}" dt="2021-11-12T11:51:07.656" v="28" actId="20577"/>
          <ac:spMkLst>
            <pc:docMk/>
            <pc:sldMk cId="1464743030" sldId="491"/>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eaLnBrk="1" hangingPunct="1">
              <a:spcAft>
                <a:spcPct val="0"/>
              </a:spcAft>
              <a:buClrTx/>
              <a:defRPr sz="1200">
                <a:solidFill>
                  <a:schemeClr val="tx1"/>
                </a:solidFill>
                <a:latin typeface="Arial" charset="0"/>
              </a:defRPr>
            </a:lvl1pPr>
          </a:lstStyle>
          <a:p>
            <a:pPr>
              <a:defRPr/>
            </a:pPr>
            <a:endParaRPr lang="en-US"/>
          </a:p>
        </p:txBody>
      </p:sp>
      <p:sp>
        <p:nvSpPr>
          <p:cNvPr id="5123" name="Rectangle 3"/>
          <p:cNvSpPr>
            <a:spLocks noGrp="1" noChangeArrowheads="1"/>
          </p:cNvSpPr>
          <p:nvPr>
            <p:ph type="dt" sz="quarter" idx="1"/>
          </p:nvPr>
        </p:nvSpPr>
        <p:spPr bwMode="auto">
          <a:xfrm>
            <a:off x="3970338"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defTabSz="931863" eaLnBrk="1" hangingPunct="1">
              <a:spcAft>
                <a:spcPct val="0"/>
              </a:spcAft>
              <a:buClrTx/>
              <a:defRPr sz="1200">
                <a:solidFill>
                  <a:schemeClr val="tx1"/>
                </a:solidFill>
                <a:latin typeface="Arial" charset="0"/>
              </a:defRPr>
            </a:lvl1pPr>
          </a:lstStyle>
          <a:p>
            <a:pPr>
              <a:defRPr/>
            </a:pPr>
            <a:endParaRPr lang="en-US"/>
          </a:p>
        </p:txBody>
      </p:sp>
      <p:sp>
        <p:nvSpPr>
          <p:cNvPr id="5124" name="Rectangle 4"/>
          <p:cNvSpPr>
            <a:spLocks noGrp="1" noChangeArrowheads="1"/>
          </p:cNvSpPr>
          <p:nvPr>
            <p:ph type="ftr" sz="quarter" idx="2"/>
          </p:nvPr>
        </p:nvSpPr>
        <p:spPr bwMode="auto">
          <a:xfrm>
            <a:off x="0" y="8829675"/>
            <a:ext cx="3038475" cy="46513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defTabSz="931863" eaLnBrk="1" hangingPunct="1">
              <a:spcAft>
                <a:spcPct val="0"/>
              </a:spcAft>
              <a:buClrTx/>
              <a:defRPr sz="1200">
                <a:solidFill>
                  <a:schemeClr val="tx1"/>
                </a:solidFill>
                <a:latin typeface="Arial" charset="0"/>
              </a:defRPr>
            </a:lvl1pPr>
          </a:lstStyle>
          <a:p>
            <a:pPr>
              <a:defRPr/>
            </a:pPr>
            <a:endParaRPr lang="en-US"/>
          </a:p>
        </p:txBody>
      </p:sp>
      <p:sp>
        <p:nvSpPr>
          <p:cNvPr id="5125" name="Rectangle 5"/>
          <p:cNvSpPr>
            <a:spLocks noGrp="1" noChangeArrowheads="1"/>
          </p:cNvSpPr>
          <p:nvPr>
            <p:ph type="sldNum" sz="quarter" idx="3"/>
          </p:nvPr>
        </p:nvSpPr>
        <p:spPr bwMode="auto">
          <a:xfrm>
            <a:off x="3970338" y="8829675"/>
            <a:ext cx="3038475" cy="46513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eaLnBrk="1" hangingPunct="1">
              <a:spcAft>
                <a:spcPct val="0"/>
              </a:spcAft>
              <a:buClrTx/>
              <a:defRPr sz="1200">
                <a:solidFill>
                  <a:schemeClr val="tx1"/>
                </a:solidFill>
              </a:defRPr>
            </a:lvl1pPr>
          </a:lstStyle>
          <a:p>
            <a:pPr>
              <a:defRPr/>
            </a:pPr>
            <a:fld id="{954C39B9-008A-4B2E-B432-565C27F690F4}" type="slidenum">
              <a:rPr lang="en-US"/>
              <a:pPr>
                <a:defRPr/>
              </a:pPr>
              <a:t>‹#›</a:t>
            </a:fld>
            <a:endParaRPr lang="en-US"/>
          </a:p>
        </p:txBody>
      </p:sp>
    </p:spTree>
    <p:extLst>
      <p:ext uri="{BB962C8B-B14F-4D97-AF65-F5344CB8AC3E}">
        <p14:creationId xmlns:p14="http://schemas.microsoft.com/office/powerpoint/2010/main" val="30168147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eaLnBrk="1" hangingPunct="1">
              <a:spcAft>
                <a:spcPct val="0"/>
              </a:spcAft>
              <a:buClrTx/>
              <a:defRPr sz="1200">
                <a:solidFill>
                  <a:schemeClr val="tx1"/>
                </a:solidFill>
                <a:latin typeface="Arial" charset="0"/>
              </a:defRPr>
            </a:lvl1pPr>
          </a:lstStyle>
          <a:p>
            <a:pPr>
              <a:defRPr/>
            </a:pPr>
            <a:endParaRPr lang="en-US"/>
          </a:p>
        </p:txBody>
      </p:sp>
      <p:sp>
        <p:nvSpPr>
          <p:cNvPr id="7171" name="Rectangle 3"/>
          <p:cNvSpPr>
            <a:spLocks noGrp="1" noChangeArrowheads="1"/>
          </p:cNvSpPr>
          <p:nvPr>
            <p:ph type="dt" idx="1"/>
          </p:nvPr>
        </p:nvSpPr>
        <p:spPr bwMode="auto">
          <a:xfrm>
            <a:off x="3970338"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defTabSz="931863" eaLnBrk="1" hangingPunct="1">
              <a:spcAft>
                <a:spcPct val="0"/>
              </a:spcAft>
              <a:buClrTx/>
              <a:defRPr sz="1200">
                <a:solidFill>
                  <a:schemeClr val="tx1"/>
                </a:solidFill>
                <a:latin typeface="Arial"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3" name="Rectangle 5"/>
          <p:cNvSpPr>
            <a:spLocks noGrp="1" noChangeArrowheads="1"/>
          </p:cNvSpPr>
          <p:nvPr>
            <p:ph type="body" sz="quarter" idx="3"/>
          </p:nvPr>
        </p:nvSpPr>
        <p:spPr bwMode="auto">
          <a:xfrm>
            <a:off x="701675" y="4416425"/>
            <a:ext cx="5607050" cy="4183063"/>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8829675"/>
            <a:ext cx="3038475" cy="46513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defTabSz="931863" eaLnBrk="1" hangingPunct="1">
              <a:spcAft>
                <a:spcPct val="0"/>
              </a:spcAft>
              <a:buClrTx/>
              <a:defRPr sz="1200">
                <a:solidFill>
                  <a:schemeClr val="tx1"/>
                </a:solidFill>
                <a:latin typeface="Arial" charset="0"/>
              </a:defRPr>
            </a:lvl1pPr>
          </a:lstStyle>
          <a:p>
            <a:pPr>
              <a:defRPr/>
            </a:pPr>
            <a:endParaRPr lang="en-US"/>
          </a:p>
        </p:txBody>
      </p:sp>
      <p:sp>
        <p:nvSpPr>
          <p:cNvPr id="7175" name="Rectangle 7"/>
          <p:cNvSpPr>
            <a:spLocks noGrp="1" noChangeArrowheads="1"/>
          </p:cNvSpPr>
          <p:nvPr>
            <p:ph type="sldNum" sz="quarter" idx="5"/>
          </p:nvPr>
        </p:nvSpPr>
        <p:spPr bwMode="auto">
          <a:xfrm>
            <a:off x="3970338" y="8829675"/>
            <a:ext cx="3038475" cy="46513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eaLnBrk="1" hangingPunct="1">
              <a:spcAft>
                <a:spcPct val="0"/>
              </a:spcAft>
              <a:buClrTx/>
              <a:defRPr sz="1200">
                <a:solidFill>
                  <a:schemeClr val="tx1"/>
                </a:solidFill>
              </a:defRPr>
            </a:lvl1pPr>
          </a:lstStyle>
          <a:p>
            <a:pPr>
              <a:defRPr/>
            </a:pPr>
            <a:fld id="{B976DE97-48C3-4904-9F55-BBD7D2C52214}" type="slidenum">
              <a:rPr lang="en-US"/>
              <a:pPr>
                <a:defRPr/>
              </a:pPr>
              <a:t>‹#›</a:t>
            </a:fld>
            <a:endParaRPr lang="en-US"/>
          </a:p>
        </p:txBody>
      </p:sp>
    </p:spTree>
    <p:extLst>
      <p:ext uri="{BB962C8B-B14F-4D97-AF65-F5344CB8AC3E}">
        <p14:creationId xmlns:p14="http://schemas.microsoft.com/office/powerpoint/2010/main" val="283784260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en.wikipedia.org/wiki/Simple_Mail_Transfer_Protocol"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en.wikipedia.org/wiki/Simple_Mail_Transfer_Protoco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09A8ECA5-84EB-4470-821F-DF3AC05039BC}" type="slidenum">
              <a:rPr lang="en-US" altLang="en-US" smtClean="0"/>
              <a:pPr>
                <a:spcBef>
                  <a:spcPct val="0"/>
                </a:spcBef>
              </a:pPr>
              <a:t>6</a:t>
            </a:fld>
            <a:endParaRPr lang="en-US" alt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3127080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072A8D48-1561-4E23-8143-00EEFBD5E45D}" type="slidenum">
              <a:rPr lang="en-US" altLang="en-US" smtClean="0"/>
              <a:pPr>
                <a:spcBef>
                  <a:spcPct val="0"/>
                </a:spcBef>
              </a:pPr>
              <a:t>41</a:t>
            </a:fld>
            <a:endParaRPr lang="en-US" alt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1600">
                <a:latin typeface="Arial" panose="020B0604020202020204" pitchFamily="34" charset="0"/>
              </a:rPr>
              <a:t>Your user agent is your browser, different browsers set different default CSS rules</a:t>
            </a:r>
          </a:p>
        </p:txBody>
      </p:sp>
    </p:spTree>
    <p:extLst>
      <p:ext uri="{BB962C8B-B14F-4D97-AF65-F5344CB8AC3E}">
        <p14:creationId xmlns:p14="http://schemas.microsoft.com/office/powerpoint/2010/main" val="4220286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976DE97-48C3-4904-9F55-BBD7D2C52214}" type="slidenum">
              <a:rPr lang="en-US" smtClean="0"/>
              <a:pPr>
                <a:defRPr/>
              </a:pPr>
              <a:t>49</a:t>
            </a:fld>
            <a:endParaRPr lang="en-US"/>
          </a:p>
        </p:txBody>
      </p:sp>
    </p:spTree>
    <p:extLst>
      <p:ext uri="{BB962C8B-B14F-4D97-AF65-F5344CB8AC3E}">
        <p14:creationId xmlns:p14="http://schemas.microsoft.com/office/powerpoint/2010/main" val="37845079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542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1600">
                <a:solidFill>
                  <a:srgbClr val="275AFF"/>
                </a:solidFill>
                <a:latin typeface="Arial" panose="020B0604020202020204" pitchFamily="34" charset="0"/>
                <a:cs typeface="Times New Roman" panose="02020603050405020304" pitchFamily="18" charset="0"/>
              </a:defRPr>
            </a:lvl1pPr>
            <a:lvl2pPr marL="742950" indent="-285750" defTabSz="931863">
              <a:defRPr sz="1600">
                <a:solidFill>
                  <a:srgbClr val="275AFF"/>
                </a:solidFill>
                <a:latin typeface="Arial" panose="020B0604020202020204" pitchFamily="34" charset="0"/>
                <a:cs typeface="Times New Roman" panose="02020603050405020304" pitchFamily="18" charset="0"/>
              </a:defRPr>
            </a:lvl2pPr>
            <a:lvl3pPr marL="1143000" indent="-228600" defTabSz="931863">
              <a:defRPr sz="1600">
                <a:solidFill>
                  <a:srgbClr val="275AFF"/>
                </a:solidFill>
                <a:latin typeface="Arial" panose="020B0604020202020204" pitchFamily="34" charset="0"/>
                <a:cs typeface="Times New Roman" panose="02020603050405020304" pitchFamily="18" charset="0"/>
              </a:defRPr>
            </a:lvl3pPr>
            <a:lvl4pPr marL="1600200" indent="-228600" defTabSz="931863">
              <a:defRPr sz="1600">
                <a:solidFill>
                  <a:srgbClr val="275AFF"/>
                </a:solidFill>
                <a:latin typeface="Arial" panose="020B0604020202020204" pitchFamily="34" charset="0"/>
                <a:cs typeface="Times New Roman" panose="02020603050405020304" pitchFamily="18" charset="0"/>
              </a:defRPr>
            </a:lvl4pPr>
            <a:lvl5pPr marL="2057400" indent="-228600" defTabSz="931863">
              <a:defRPr sz="1600">
                <a:solidFill>
                  <a:srgbClr val="275AFF"/>
                </a:solidFill>
                <a:latin typeface="Arial" panose="020B0604020202020204" pitchFamily="34" charset="0"/>
                <a:cs typeface="Times New Roman" panose="02020603050405020304" pitchFamily="18" charset="0"/>
              </a:defRPr>
            </a:lvl5pPr>
            <a:lvl6pPr marL="2514600" indent="-228600" defTabSz="931863"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defTabSz="931863"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defTabSz="931863"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defTabSz="931863"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fld id="{72241B13-B027-4E31-A3CE-3927874381B1}" type="slidenum">
              <a:rPr lang="en-US" altLang="en-US" sz="1200" smtClean="0">
                <a:solidFill>
                  <a:schemeClr val="tx1"/>
                </a:solidFill>
              </a:rPr>
              <a:pPr/>
              <a:t>51</a:t>
            </a:fld>
            <a:endParaRPr lang="en-US" altLang="en-US" sz="1200">
              <a:solidFill>
                <a:schemeClr val="tx1"/>
              </a:solidFill>
            </a:endParaRPr>
          </a:p>
        </p:txBody>
      </p:sp>
    </p:spTree>
    <p:extLst>
      <p:ext uri="{BB962C8B-B14F-4D97-AF65-F5344CB8AC3E}">
        <p14:creationId xmlns:p14="http://schemas.microsoft.com/office/powerpoint/2010/main" val="1995221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B6DA1FD-F1A2-40C2-A804-D895FB4DC969}" type="slidenum">
              <a:rPr lang="en-US" altLang="en-US" smtClean="0"/>
              <a:pPr>
                <a:spcBef>
                  <a:spcPct val="0"/>
                </a:spcBef>
              </a:pPr>
              <a:t>63</a:t>
            </a:fld>
            <a:endParaRPr lang="en-US" alt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5360237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21A2ED5-EECE-43BA-B8BB-F72E6907B43B}" type="slidenum">
              <a:rPr lang="en-US" altLang="en-US" smtClean="0"/>
              <a:pPr>
                <a:spcBef>
                  <a:spcPct val="0"/>
                </a:spcBef>
              </a:pPr>
              <a:t>64</a:t>
            </a:fld>
            <a:endParaRPr lang="en-US" alt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2420031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CCE790C-1408-4BC8-B077-69F213886CAF}" type="slidenum">
              <a:rPr lang="en-US" altLang="en-US" smtClean="0"/>
              <a:pPr>
                <a:spcBef>
                  <a:spcPct val="0"/>
                </a:spcBef>
              </a:pPr>
              <a:t>68</a:t>
            </a:fld>
            <a:endParaRPr lang="en-US" altLang="en-US"/>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526392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DFCE52B-9CD4-4008-A89D-961E761B0969}" type="slidenum">
              <a:rPr lang="en-US" altLang="en-US" smtClean="0"/>
              <a:pPr>
                <a:spcBef>
                  <a:spcPct val="0"/>
                </a:spcBef>
              </a:pPr>
              <a:t>71</a:t>
            </a:fld>
            <a:endParaRPr lang="en-US" altLang="en-US"/>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832365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F2A2CE9-C5E5-4396-864D-0DDCEBBD0FC7}" type="slidenum">
              <a:rPr lang="en-US" altLang="en-US" smtClean="0"/>
              <a:pPr>
                <a:spcBef>
                  <a:spcPct val="0"/>
                </a:spcBef>
              </a:pPr>
              <a:t>72</a:t>
            </a:fld>
            <a:endParaRPr lang="en-US" altLang="en-US"/>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128502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DAF4DB3-D28E-4344-AFFA-7D6F60116962}" type="slidenum">
              <a:rPr lang="en-US" altLang="en-US" smtClean="0"/>
              <a:pPr>
                <a:spcBef>
                  <a:spcPct val="0"/>
                </a:spcBef>
              </a:pPr>
              <a:t>73</a:t>
            </a:fld>
            <a:endParaRPr lang="en-US" altLang="en-US"/>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3355590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49E8D8F-E0F4-464A-AE89-8FC8E53F698C}" type="slidenum">
              <a:rPr lang="en-US" altLang="en-US" smtClean="0"/>
              <a:pPr>
                <a:spcBef>
                  <a:spcPct val="0"/>
                </a:spcBef>
              </a:pPr>
              <a:t>77</a:t>
            </a:fld>
            <a:endParaRPr lang="en-US" alt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904640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BE87AA3-6149-4A79-A2E7-A47380D886BA}" type="slidenum">
              <a:rPr lang="en-US" altLang="en-US" smtClean="0"/>
              <a:pPr>
                <a:spcBef>
                  <a:spcPct val="0"/>
                </a:spcBef>
              </a:pPr>
              <a:t>10</a:t>
            </a:fld>
            <a:endParaRPr lang="en-US" altLang="en-US"/>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9731634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43784DA-78CA-4605-AD08-E46E39B1ED71}" type="slidenum">
              <a:rPr lang="en-US" altLang="en-US" smtClean="0"/>
              <a:pPr>
                <a:spcBef>
                  <a:spcPct val="0"/>
                </a:spcBef>
              </a:pPr>
              <a:t>78</a:t>
            </a:fld>
            <a:endParaRPr lang="en-US" alt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7318934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A19CBF8-2EBA-4A6D-BE8A-46496A6CDF5B}" type="slidenum">
              <a:rPr lang="en-US" altLang="en-US" smtClean="0"/>
              <a:pPr>
                <a:spcBef>
                  <a:spcPct val="0"/>
                </a:spcBef>
              </a:pPr>
              <a:t>79</a:t>
            </a:fld>
            <a:endParaRPr lang="en-US" altLang="en-US"/>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9719968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95307D5-D7AC-464A-B552-4AEDACF1A5FA}" type="slidenum">
              <a:rPr lang="en-US" altLang="en-US" smtClean="0"/>
              <a:pPr>
                <a:spcBef>
                  <a:spcPct val="0"/>
                </a:spcBef>
              </a:pPr>
              <a:t>80</a:t>
            </a:fld>
            <a:endParaRPr lang="en-US" alt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5799006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2D42471-5871-4E64-B0E2-93B1EFF529D7}" type="slidenum">
              <a:rPr lang="en-US" altLang="en-US" smtClean="0"/>
              <a:pPr>
                <a:spcBef>
                  <a:spcPct val="0"/>
                </a:spcBef>
              </a:pPr>
              <a:t>81</a:t>
            </a:fld>
            <a:endParaRPr lang="en-US" altLang="en-US"/>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8828970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5CAECDB-622C-4A34-AF09-AA7DA4B4E808}" type="slidenum">
              <a:rPr lang="en-US" altLang="en-US" smtClean="0"/>
              <a:pPr>
                <a:spcBef>
                  <a:spcPct val="0"/>
                </a:spcBef>
              </a:pPr>
              <a:t>85</a:t>
            </a:fld>
            <a:endParaRPr lang="en-US" altLang="en-US"/>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714207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3C97FEC-7078-4D91-9A00-B4472489BABD}" type="slidenum">
              <a:rPr lang="en-US" altLang="en-US" smtClean="0"/>
              <a:pPr>
                <a:spcBef>
                  <a:spcPct val="0"/>
                </a:spcBef>
              </a:pPr>
              <a:t>86</a:t>
            </a:fld>
            <a:endParaRPr lang="en-US" altLang="en-US"/>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5211684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EDCFC8D-9C36-461C-A33A-DAEBB6F3E611}" type="slidenum">
              <a:rPr lang="en-US" altLang="en-US" smtClean="0"/>
              <a:pPr>
                <a:spcBef>
                  <a:spcPct val="0"/>
                </a:spcBef>
              </a:pPr>
              <a:t>87</a:t>
            </a:fld>
            <a:endParaRPr lang="en-US" altLang="en-US"/>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741684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3351773-1D62-438C-9DCA-9F3EB64F201E}" type="slidenum">
              <a:rPr lang="en-US" altLang="en-US" smtClean="0"/>
              <a:pPr>
                <a:spcBef>
                  <a:spcPct val="0"/>
                </a:spcBef>
              </a:pPr>
              <a:t>88</a:t>
            </a:fld>
            <a:endParaRPr lang="en-US" altLang="en-US"/>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5324590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05A37D49-C0B4-4C21-A745-AD9F10F257E7}" type="slidenum">
              <a:rPr lang="en-US" altLang="en-US" smtClean="0"/>
              <a:pPr>
                <a:spcBef>
                  <a:spcPct val="0"/>
                </a:spcBef>
              </a:pPr>
              <a:t>90</a:t>
            </a:fld>
            <a:endParaRPr lang="en-US" altLang="en-US"/>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90956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E88C38F-0095-4FDB-9311-D79CF7847AEF}" type="slidenum">
              <a:rPr lang="en-US" altLang="en-US" smtClean="0"/>
              <a:pPr>
                <a:spcBef>
                  <a:spcPct val="0"/>
                </a:spcBef>
              </a:pPr>
              <a:t>94</a:t>
            </a:fld>
            <a:endParaRPr lang="en-US" altLang="en-US"/>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106355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5C0DBF9-0BE8-4255-8C16-BD415215D7DB}" type="slidenum">
              <a:rPr lang="en-US" altLang="en-US" smtClean="0"/>
              <a:pPr>
                <a:spcBef>
                  <a:spcPct val="0"/>
                </a:spcBef>
              </a:pPr>
              <a:t>14</a:t>
            </a:fld>
            <a:endParaRPr lang="en-US" altLang="en-US"/>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472848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02B82B4-96C9-4D33-B491-FCA2E3F56C7A}" type="slidenum">
              <a:rPr lang="en-US" altLang="en-US" smtClean="0"/>
              <a:pPr>
                <a:spcBef>
                  <a:spcPct val="0"/>
                </a:spcBef>
              </a:pPr>
              <a:t>99</a:t>
            </a:fld>
            <a:endParaRPr lang="en-US" altLang="en-US"/>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3622376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88C397A-234B-4A94-9BE0-1EB905305B97}" type="slidenum">
              <a:rPr lang="en-US" altLang="en-US" smtClean="0"/>
              <a:pPr>
                <a:spcBef>
                  <a:spcPct val="0"/>
                </a:spcBef>
              </a:pPr>
              <a:t>100</a:t>
            </a:fld>
            <a:endParaRPr lang="en-US" altLang="en-US"/>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451892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743FEBC-1F4E-43F1-8FE0-D442A911F36F}" type="slidenum">
              <a:rPr lang="en-US" altLang="en-US" smtClean="0"/>
              <a:pPr>
                <a:spcBef>
                  <a:spcPct val="0"/>
                </a:spcBef>
              </a:pPr>
              <a:t>101</a:t>
            </a:fld>
            <a:endParaRPr lang="en-US" altLang="en-US"/>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003986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6D71BDA-1710-4D32-9DD9-11F971C1F77A}" type="slidenum">
              <a:rPr lang="en-US" altLang="en-US" smtClean="0"/>
              <a:pPr>
                <a:spcBef>
                  <a:spcPct val="0"/>
                </a:spcBef>
              </a:pPr>
              <a:t>102</a:t>
            </a:fld>
            <a:endParaRPr lang="en-US" altLang="en-US"/>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025980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A96E209-F639-4FFC-AE31-EEDF43956672}" type="slidenum">
              <a:rPr lang="en-US" altLang="en-US" smtClean="0"/>
              <a:pPr>
                <a:spcBef>
                  <a:spcPct val="0"/>
                </a:spcBef>
              </a:pPr>
              <a:t>103</a:t>
            </a:fld>
            <a:endParaRPr lang="en-US" altLang="en-US"/>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236243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C9607FC-134D-4447-8EBF-0BEF2FCC5A10}" type="slidenum">
              <a:rPr lang="en-US" altLang="en-US" smtClean="0"/>
              <a:pPr>
                <a:spcBef>
                  <a:spcPct val="0"/>
                </a:spcBef>
              </a:pPr>
              <a:t>110</a:t>
            </a:fld>
            <a:endParaRPr lang="en-US" altLang="en-US"/>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165397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8C28457-BF43-49ED-94D5-D4051AB9109F}" type="slidenum">
              <a:rPr lang="en-US" altLang="en-US" smtClean="0"/>
              <a:pPr>
                <a:spcBef>
                  <a:spcPct val="0"/>
                </a:spcBef>
              </a:pPr>
              <a:t>111</a:t>
            </a:fld>
            <a:endParaRPr lang="en-US" altLang="en-US"/>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313358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a:ln/>
        </p:spPr>
      </p:sp>
      <p:sp>
        <p:nvSpPr>
          <p:cNvPr id="1566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566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1600">
                <a:solidFill>
                  <a:srgbClr val="275AFF"/>
                </a:solidFill>
                <a:latin typeface="Arial" panose="020B0604020202020204" pitchFamily="34" charset="0"/>
                <a:cs typeface="Times New Roman" panose="02020603050405020304" pitchFamily="18" charset="0"/>
              </a:defRPr>
            </a:lvl1pPr>
            <a:lvl2pPr marL="742950" indent="-285750" defTabSz="931863">
              <a:defRPr sz="1600">
                <a:solidFill>
                  <a:srgbClr val="275AFF"/>
                </a:solidFill>
                <a:latin typeface="Arial" panose="020B0604020202020204" pitchFamily="34" charset="0"/>
                <a:cs typeface="Times New Roman" panose="02020603050405020304" pitchFamily="18" charset="0"/>
              </a:defRPr>
            </a:lvl2pPr>
            <a:lvl3pPr marL="1143000" indent="-228600" defTabSz="931863">
              <a:defRPr sz="1600">
                <a:solidFill>
                  <a:srgbClr val="275AFF"/>
                </a:solidFill>
                <a:latin typeface="Arial" panose="020B0604020202020204" pitchFamily="34" charset="0"/>
                <a:cs typeface="Times New Roman" panose="02020603050405020304" pitchFamily="18" charset="0"/>
              </a:defRPr>
            </a:lvl3pPr>
            <a:lvl4pPr marL="1600200" indent="-228600" defTabSz="931863">
              <a:defRPr sz="1600">
                <a:solidFill>
                  <a:srgbClr val="275AFF"/>
                </a:solidFill>
                <a:latin typeface="Arial" panose="020B0604020202020204" pitchFamily="34" charset="0"/>
                <a:cs typeface="Times New Roman" panose="02020603050405020304" pitchFamily="18" charset="0"/>
              </a:defRPr>
            </a:lvl4pPr>
            <a:lvl5pPr marL="2057400" indent="-228600" defTabSz="931863">
              <a:defRPr sz="1600">
                <a:solidFill>
                  <a:srgbClr val="275AFF"/>
                </a:solidFill>
                <a:latin typeface="Arial" panose="020B0604020202020204" pitchFamily="34" charset="0"/>
                <a:cs typeface="Times New Roman" panose="02020603050405020304" pitchFamily="18" charset="0"/>
              </a:defRPr>
            </a:lvl5pPr>
            <a:lvl6pPr marL="2514600" indent="-228600" defTabSz="931863"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defTabSz="931863"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defTabSz="931863"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defTabSz="931863"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fld id="{80B311AB-6297-4567-9BF0-40ACBB8C8F41}" type="slidenum">
              <a:rPr lang="en-US" altLang="en-US" sz="1200" smtClean="0">
                <a:solidFill>
                  <a:schemeClr val="tx1"/>
                </a:solidFill>
              </a:rPr>
              <a:pPr/>
              <a:t>113</a:t>
            </a:fld>
            <a:endParaRPr lang="en-US" altLang="en-US" sz="1200">
              <a:solidFill>
                <a:schemeClr val="tx1"/>
              </a:solidFill>
            </a:endParaRPr>
          </a:p>
        </p:txBody>
      </p:sp>
    </p:spTree>
    <p:extLst>
      <p:ext uri="{BB962C8B-B14F-4D97-AF65-F5344CB8AC3E}">
        <p14:creationId xmlns:p14="http://schemas.microsoft.com/office/powerpoint/2010/main" val="8780784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CCA0CC8-F85A-4EA3-8692-E45332EB4C45}" type="slidenum">
              <a:rPr lang="en-US" altLang="en-US" smtClean="0"/>
              <a:pPr>
                <a:spcBef>
                  <a:spcPct val="0"/>
                </a:spcBef>
              </a:pPr>
              <a:t>117</a:t>
            </a:fld>
            <a:endParaRPr lang="en-US" altLang="en-US"/>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65446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F3B5DF9-8A46-4D19-A2A6-2A01697FDE4D}" type="slidenum">
              <a:rPr lang="en-US" altLang="en-US" smtClean="0"/>
              <a:pPr>
                <a:spcBef>
                  <a:spcPct val="0"/>
                </a:spcBef>
              </a:pPr>
              <a:t>118</a:t>
            </a:fld>
            <a:endParaRPr lang="en-US" altLang="en-US"/>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458450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MIME (Multi-Purpose Internet Mail Extensions) is an extension of the original Internet e-mail protocol that lets people use the protocol to exchange different kinds of data files on the Internet: audio, video, images, application programs, and other kinds, as well as the ASCII text handled in the original protocol, the </a:t>
            </a:r>
            <a:r>
              <a:rPr lang="en-US" altLang="en-US">
                <a:latin typeface="Arial" panose="020B0604020202020204" pitchFamily="34" charset="0"/>
                <a:hlinkClick r:id="rId3" tooltip="Simple Mail Transfer Protocol"/>
              </a:rPr>
              <a:t>Simple Mail Transfer Protocol</a:t>
            </a:r>
            <a:r>
              <a:rPr lang="en-US" altLang="en-US">
                <a:latin typeface="Arial" panose="020B0604020202020204" pitchFamily="34" charset="0"/>
              </a:rPr>
              <a:t>(SMTP).</a:t>
            </a:r>
          </a:p>
        </p:txBody>
      </p:sp>
      <p:sp>
        <p:nvSpPr>
          <p:cNvPr id="297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1600">
                <a:solidFill>
                  <a:srgbClr val="275AFF"/>
                </a:solidFill>
                <a:latin typeface="Arial" panose="020B0604020202020204" pitchFamily="34" charset="0"/>
                <a:cs typeface="Times New Roman" panose="02020603050405020304" pitchFamily="18" charset="0"/>
              </a:defRPr>
            </a:lvl1pPr>
            <a:lvl2pPr marL="742950" indent="-285750" defTabSz="931863">
              <a:defRPr sz="1600">
                <a:solidFill>
                  <a:srgbClr val="275AFF"/>
                </a:solidFill>
                <a:latin typeface="Arial" panose="020B0604020202020204" pitchFamily="34" charset="0"/>
                <a:cs typeface="Times New Roman" panose="02020603050405020304" pitchFamily="18" charset="0"/>
              </a:defRPr>
            </a:lvl2pPr>
            <a:lvl3pPr marL="1143000" indent="-228600" defTabSz="931863">
              <a:defRPr sz="1600">
                <a:solidFill>
                  <a:srgbClr val="275AFF"/>
                </a:solidFill>
                <a:latin typeface="Arial" panose="020B0604020202020204" pitchFamily="34" charset="0"/>
                <a:cs typeface="Times New Roman" panose="02020603050405020304" pitchFamily="18" charset="0"/>
              </a:defRPr>
            </a:lvl3pPr>
            <a:lvl4pPr marL="1600200" indent="-228600" defTabSz="931863">
              <a:defRPr sz="1600">
                <a:solidFill>
                  <a:srgbClr val="275AFF"/>
                </a:solidFill>
                <a:latin typeface="Arial" panose="020B0604020202020204" pitchFamily="34" charset="0"/>
                <a:cs typeface="Times New Roman" panose="02020603050405020304" pitchFamily="18" charset="0"/>
              </a:defRPr>
            </a:lvl4pPr>
            <a:lvl5pPr marL="2057400" indent="-228600" defTabSz="931863">
              <a:defRPr sz="1600">
                <a:solidFill>
                  <a:srgbClr val="275AFF"/>
                </a:solidFill>
                <a:latin typeface="Arial" panose="020B0604020202020204" pitchFamily="34" charset="0"/>
                <a:cs typeface="Times New Roman" panose="02020603050405020304" pitchFamily="18" charset="0"/>
              </a:defRPr>
            </a:lvl5pPr>
            <a:lvl6pPr marL="2514600" indent="-228600" defTabSz="931863"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defTabSz="931863"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defTabSz="931863"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defTabSz="931863"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fld id="{947F3988-B1CF-4367-9D2B-E355285A8B69}" type="slidenum">
              <a:rPr lang="en-US" altLang="en-US" sz="1200" smtClean="0">
                <a:solidFill>
                  <a:schemeClr val="tx1"/>
                </a:solidFill>
              </a:rPr>
              <a:pPr/>
              <a:t>17</a:t>
            </a:fld>
            <a:endParaRPr lang="en-US" altLang="en-US" sz="1200">
              <a:solidFill>
                <a:schemeClr val="tx1"/>
              </a:solidFill>
            </a:endParaRPr>
          </a:p>
        </p:txBody>
      </p:sp>
    </p:spTree>
    <p:extLst>
      <p:ext uri="{BB962C8B-B14F-4D97-AF65-F5344CB8AC3E}">
        <p14:creationId xmlns:p14="http://schemas.microsoft.com/office/powerpoint/2010/main" val="25402124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59A3FA9C-F298-4685-BB6E-88F2ACE79907}" type="slidenum">
              <a:rPr lang="en-US" altLang="en-US" smtClean="0"/>
              <a:pPr>
                <a:spcBef>
                  <a:spcPct val="0"/>
                </a:spcBef>
              </a:pPr>
              <a:t>122</a:t>
            </a:fld>
            <a:endParaRPr lang="en-US" altLang="en-US"/>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7220385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2F97058-1C20-46E6-9B3A-95D5CFF06311}" type="slidenum">
              <a:rPr lang="en-US" altLang="en-US" smtClean="0"/>
              <a:pPr>
                <a:spcBef>
                  <a:spcPct val="0"/>
                </a:spcBef>
              </a:pPr>
              <a:t>124</a:t>
            </a:fld>
            <a:endParaRPr lang="en-US" altLang="en-US"/>
          </a:p>
        </p:txBody>
      </p:sp>
      <p:sp>
        <p:nvSpPr>
          <p:cNvPr id="172035" name="Rectangle 2"/>
          <p:cNvSpPr>
            <a:spLocks noGrp="1" noRot="1" noChangeAspect="1" noChangeArrowheads="1" noTextEdit="1"/>
          </p:cNvSpPr>
          <p:nvPr>
            <p:ph type="sldImg"/>
          </p:nvPr>
        </p:nvSpPr>
        <p:spPr>
          <a:ln/>
        </p:spPr>
      </p:sp>
      <p:sp>
        <p:nvSpPr>
          <p:cNvPr id="172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9040412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0574D49-86AE-4F16-B1BA-67309B7D4A4D}" type="slidenum">
              <a:rPr lang="en-US" altLang="en-US" smtClean="0"/>
              <a:pPr>
                <a:spcBef>
                  <a:spcPct val="0"/>
                </a:spcBef>
              </a:pPr>
              <a:t>126</a:t>
            </a:fld>
            <a:endParaRPr lang="en-US" altLang="en-US"/>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9582492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1A2FE6D-86F1-4126-A60B-98AAD28CFBC3}" type="slidenum">
              <a:rPr lang="en-US" altLang="en-US" smtClean="0"/>
              <a:pPr>
                <a:spcBef>
                  <a:spcPct val="0"/>
                </a:spcBef>
              </a:pPr>
              <a:t>129</a:t>
            </a:fld>
            <a:endParaRPr lang="en-US" altLang="en-US"/>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160778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C96EC41-EA8F-4759-A248-C9E49387733A}" type="slidenum">
              <a:rPr lang="en-US" altLang="en-US" smtClean="0"/>
              <a:pPr>
                <a:spcBef>
                  <a:spcPct val="0"/>
                </a:spcBef>
              </a:pPr>
              <a:t>19</a:t>
            </a:fld>
            <a:endParaRPr lang="en-US" alt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MIME (Multi-Purpose Internet Mail Extensions) is an extension of the original Internet e-mail protocol that lets people use the protocol to exchange different kinds of data files on the Internet: audio, video, images, application programs, and other kinds, as well as the ASCII text handled in the original protocol, the </a:t>
            </a:r>
            <a:r>
              <a:rPr lang="en-US" altLang="en-US">
                <a:latin typeface="Arial" panose="020B0604020202020204" pitchFamily="34" charset="0"/>
                <a:hlinkClick r:id="rId3" tooltip="Simple Mail Transfer Protocol"/>
              </a:rPr>
              <a:t>Simple Mail Transfer Protocol</a:t>
            </a:r>
            <a:r>
              <a:rPr lang="en-US" altLang="en-US">
                <a:latin typeface="Arial" panose="020B0604020202020204" pitchFamily="34" charset="0"/>
              </a:rPr>
              <a:t>(SMTP).</a:t>
            </a:r>
          </a:p>
        </p:txBody>
      </p:sp>
    </p:spTree>
    <p:extLst>
      <p:ext uri="{BB962C8B-B14F-4D97-AF65-F5344CB8AC3E}">
        <p14:creationId xmlns:p14="http://schemas.microsoft.com/office/powerpoint/2010/main" val="2520504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6DB073E-8C1E-46E2-8575-5787A14C4040}" type="slidenum">
              <a:rPr lang="en-US" altLang="en-US" smtClean="0"/>
              <a:pPr>
                <a:spcBef>
                  <a:spcPct val="0"/>
                </a:spcBef>
              </a:pPr>
              <a:t>29</a:t>
            </a:fld>
            <a:endParaRPr lang="en-US" altLang="en-US"/>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959617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D067142-DA39-4CFF-AA55-8F12F50F5AE9}" type="slidenum">
              <a:rPr lang="en-US" altLang="en-US" smtClean="0"/>
              <a:pPr>
                <a:spcBef>
                  <a:spcPct val="0"/>
                </a:spcBef>
              </a:pPr>
              <a:t>30</a:t>
            </a:fld>
            <a:endParaRPr lang="en-US" altLang="en-US"/>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39936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BCB8306-75E1-4049-A42A-FD4043A206BE}" type="slidenum">
              <a:rPr lang="en-US" altLang="en-US" smtClean="0"/>
              <a:pPr>
                <a:spcBef>
                  <a:spcPct val="0"/>
                </a:spcBef>
              </a:pPr>
              <a:t>32</a:t>
            </a:fld>
            <a:endParaRPr lang="en-US" altLang="en-US"/>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12373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Arial" panose="020B0604020202020204" pitchFamily="34" charset="0"/>
              </a:defRPr>
            </a:lvl1pPr>
            <a:lvl2pPr marL="742950" indent="-285750" defTabSz="931863">
              <a:spcBef>
                <a:spcPct val="30000"/>
              </a:spcBef>
              <a:defRPr sz="1200">
                <a:solidFill>
                  <a:schemeClr val="tx1"/>
                </a:solidFill>
                <a:latin typeface="Arial" panose="020B0604020202020204" pitchFamily="34" charset="0"/>
              </a:defRPr>
            </a:lvl2pPr>
            <a:lvl3pPr marL="1143000" indent="-228600" defTabSz="931863">
              <a:spcBef>
                <a:spcPct val="30000"/>
              </a:spcBef>
              <a:defRPr sz="1200">
                <a:solidFill>
                  <a:schemeClr val="tx1"/>
                </a:solidFill>
                <a:latin typeface="Arial" panose="020B0604020202020204" pitchFamily="34" charset="0"/>
              </a:defRPr>
            </a:lvl3pPr>
            <a:lvl4pPr marL="1600200" indent="-228600" defTabSz="931863">
              <a:spcBef>
                <a:spcPct val="30000"/>
              </a:spcBef>
              <a:defRPr sz="1200">
                <a:solidFill>
                  <a:schemeClr val="tx1"/>
                </a:solidFill>
                <a:latin typeface="Arial" panose="020B0604020202020204" pitchFamily="34" charset="0"/>
              </a:defRPr>
            </a:lvl4pPr>
            <a:lvl5pPr marL="2057400" indent="-228600" defTabSz="931863">
              <a:spcBef>
                <a:spcPct val="30000"/>
              </a:spcBef>
              <a:defRPr sz="1200">
                <a:solidFill>
                  <a:schemeClr val="tx1"/>
                </a:solidFill>
                <a:latin typeface="Arial" panose="020B0604020202020204" pitchFamily="34" charset="0"/>
              </a:defRPr>
            </a:lvl5pPr>
            <a:lvl6pPr marL="2514600" indent="-228600" defTabSz="931863"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31863"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31863"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31863"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BFFF0E6-EBA4-4DD1-93FF-9C79546C24F6}" type="slidenum">
              <a:rPr lang="en-US" altLang="en-US" smtClean="0"/>
              <a:pPr>
                <a:spcBef>
                  <a:spcPct val="0"/>
                </a:spcBef>
              </a:pPr>
              <a:t>40</a:t>
            </a:fld>
            <a:endParaRPr lang="en-US" altLang="en-US"/>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111637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6356350"/>
            <a:ext cx="2057400" cy="365125"/>
          </a:xfrm>
          <a:prstGeom prst="rect">
            <a:avLst/>
          </a:prstGeom>
        </p:spPr>
        <p:txBody>
          <a:bodyPr/>
          <a:lstStyle>
            <a:lvl1pPr>
              <a:defRPr/>
            </a:lvl1pPr>
          </a:lstStyle>
          <a:p>
            <a:pPr>
              <a:defRPr/>
            </a:pPr>
            <a:fld id="{9F139864-1013-424F-AD2C-BB563C5BE273}" type="datetime1">
              <a:rPr lang="en-US"/>
              <a:pPr>
                <a:defRPr/>
              </a:pPr>
              <a:t>6/20/2022</a:t>
            </a:fld>
            <a:endParaRPr lang="en-US" dirty="0"/>
          </a:p>
        </p:txBody>
      </p:sp>
      <p:sp>
        <p:nvSpPr>
          <p:cNvPr id="5" name="Footer Placeholder 4"/>
          <p:cNvSpPr>
            <a:spLocks noGrp="1"/>
          </p:cNvSpPr>
          <p:nvPr>
            <p:ph type="ftr" sz="quarter" idx="11"/>
          </p:nvPr>
        </p:nvSpPr>
        <p:spPr>
          <a:xfrm>
            <a:off x="3028950" y="6356350"/>
            <a:ext cx="3086100" cy="365125"/>
          </a:xfrm>
          <a:prstGeom prst="rect">
            <a:avLst/>
          </a:prstGeom>
        </p:spPr>
        <p:txBody>
          <a:bodyPr/>
          <a:lstStyle>
            <a:lvl1pPr>
              <a:defRPr/>
            </a:lvl1pPr>
          </a:lstStyle>
          <a:p>
            <a:pPr>
              <a:defRPr/>
            </a:pPr>
            <a:r>
              <a:rPr lang="en-US"/>
              <a:t>©1992-2013 by Pearson Education, Inc. All Rights Reserved.</a:t>
            </a:r>
          </a:p>
        </p:txBody>
      </p:sp>
    </p:spTree>
    <p:extLst>
      <p:ext uri="{BB962C8B-B14F-4D97-AF65-F5344CB8AC3E}">
        <p14:creationId xmlns:p14="http://schemas.microsoft.com/office/powerpoint/2010/main" val="20688984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6356350"/>
            <a:ext cx="2057400" cy="365125"/>
          </a:xfrm>
          <a:prstGeom prst="rect">
            <a:avLst/>
          </a:prstGeom>
        </p:spPr>
        <p:txBody>
          <a:bodyPr/>
          <a:lstStyle>
            <a:lvl1pPr>
              <a:defRPr/>
            </a:lvl1pPr>
          </a:lstStyle>
          <a:p>
            <a:pPr>
              <a:defRPr/>
            </a:pPr>
            <a:fld id="{B5B9E7DD-CA91-4A93-AB15-E17311C7A977}" type="datetime1">
              <a:rPr lang="en-US"/>
              <a:pPr>
                <a:defRPr/>
              </a:pPr>
              <a:t>6/20/2022</a:t>
            </a:fld>
            <a:endParaRPr lang="en-US" dirty="0"/>
          </a:p>
        </p:txBody>
      </p:sp>
      <p:sp>
        <p:nvSpPr>
          <p:cNvPr id="5" name="Footer Placeholder 4"/>
          <p:cNvSpPr>
            <a:spLocks noGrp="1"/>
          </p:cNvSpPr>
          <p:nvPr>
            <p:ph type="ftr" sz="quarter" idx="11"/>
          </p:nvPr>
        </p:nvSpPr>
        <p:spPr>
          <a:xfrm>
            <a:off x="3028950" y="6356350"/>
            <a:ext cx="3086100" cy="365125"/>
          </a:xfrm>
          <a:prstGeom prst="rect">
            <a:avLst/>
          </a:prstGeom>
        </p:spPr>
        <p:txBody>
          <a:bodyPr/>
          <a:lstStyle>
            <a:lvl1pPr>
              <a:defRPr/>
            </a:lvl1pPr>
          </a:lstStyle>
          <a:p>
            <a:pPr>
              <a:defRPr/>
            </a:pPr>
            <a:r>
              <a:rPr lang="en-US"/>
              <a:t>Copyright © Pearson, Inc. 2013. All Rights Reserved.</a:t>
            </a:r>
          </a:p>
        </p:txBody>
      </p:sp>
      <p:sp>
        <p:nvSpPr>
          <p:cNvPr id="6" name="Slide Number Placeholder 5"/>
          <p:cNvSpPr>
            <a:spLocks noGrp="1"/>
          </p:cNvSpPr>
          <p:nvPr>
            <p:ph type="sldNum" sz="quarter" idx="12"/>
          </p:nvPr>
        </p:nvSpPr>
        <p:spPr>
          <a:xfrm>
            <a:off x="6457950" y="6356350"/>
            <a:ext cx="2057400" cy="365125"/>
          </a:xfrm>
          <a:prstGeom prst="rect">
            <a:avLst/>
          </a:prstGeom>
        </p:spPr>
        <p:txBody>
          <a:bodyPr/>
          <a:lstStyle>
            <a:lvl1pPr>
              <a:defRPr/>
            </a:lvl1pPr>
          </a:lstStyle>
          <a:p>
            <a:pPr>
              <a:defRPr/>
            </a:pPr>
            <a:fld id="{A5C5478B-61FF-4062-8941-E74432C842A8}" type="slidenum">
              <a:rPr lang="en-US"/>
              <a:pPr>
                <a:defRPr/>
              </a:pPr>
              <a:t>‹#›</a:t>
            </a:fld>
            <a:endParaRPr lang="en-US"/>
          </a:p>
        </p:txBody>
      </p:sp>
    </p:spTree>
    <p:extLst>
      <p:ext uri="{BB962C8B-B14F-4D97-AF65-F5344CB8AC3E}">
        <p14:creationId xmlns:p14="http://schemas.microsoft.com/office/powerpoint/2010/main" val="4019492258"/>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6356350"/>
            <a:ext cx="2057400" cy="365125"/>
          </a:xfrm>
          <a:prstGeom prst="rect">
            <a:avLst/>
          </a:prstGeom>
        </p:spPr>
        <p:txBody>
          <a:bodyPr/>
          <a:lstStyle>
            <a:lvl1pPr>
              <a:defRPr/>
            </a:lvl1pPr>
          </a:lstStyle>
          <a:p>
            <a:pPr>
              <a:defRPr/>
            </a:pPr>
            <a:fld id="{4EE8C608-7BE9-41EC-80CF-396EF84AE0A5}" type="datetime1">
              <a:rPr lang="en-US"/>
              <a:pPr>
                <a:defRPr/>
              </a:pPr>
              <a:t>6/20/2022</a:t>
            </a:fld>
            <a:endParaRPr lang="en-US" dirty="0"/>
          </a:p>
        </p:txBody>
      </p:sp>
      <p:sp>
        <p:nvSpPr>
          <p:cNvPr id="5" name="Footer Placeholder 4"/>
          <p:cNvSpPr>
            <a:spLocks noGrp="1"/>
          </p:cNvSpPr>
          <p:nvPr>
            <p:ph type="ftr" sz="quarter" idx="11"/>
          </p:nvPr>
        </p:nvSpPr>
        <p:spPr>
          <a:xfrm>
            <a:off x="3028950" y="6356350"/>
            <a:ext cx="3086100" cy="365125"/>
          </a:xfrm>
          <a:prstGeom prst="rect">
            <a:avLst/>
          </a:prstGeom>
        </p:spPr>
        <p:txBody>
          <a:bodyPr/>
          <a:lstStyle>
            <a:lvl1pPr>
              <a:defRPr/>
            </a:lvl1pPr>
          </a:lstStyle>
          <a:p>
            <a:pPr>
              <a:defRPr/>
            </a:pPr>
            <a:r>
              <a:rPr lang="en-US"/>
              <a:t>Copyright © Pearson, Inc. 2013. All Rights Reserved.</a:t>
            </a:r>
          </a:p>
        </p:txBody>
      </p:sp>
      <p:sp>
        <p:nvSpPr>
          <p:cNvPr id="6" name="Slide Number Placeholder 5"/>
          <p:cNvSpPr>
            <a:spLocks noGrp="1"/>
          </p:cNvSpPr>
          <p:nvPr>
            <p:ph type="sldNum" sz="quarter" idx="12"/>
          </p:nvPr>
        </p:nvSpPr>
        <p:spPr>
          <a:xfrm>
            <a:off x="6457950" y="6356350"/>
            <a:ext cx="2057400" cy="365125"/>
          </a:xfrm>
          <a:prstGeom prst="rect">
            <a:avLst/>
          </a:prstGeom>
        </p:spPr>
        <p:txBody>
          <a:bodyPr/>
          <a:lstStyle>
            <a:lvl1pPr>
              <a:defRPr/>
            </a:lvl1pPr>
          </a:lstStyle>
          <a:p>
            <a:pPr>
              <a:defRPr/>
            </a:pPr>
            <a:fld id="{B2E95499-D634-4D7B-B8BB-AB66CBE927E2}" type="slidenum">
              <a:rPr lang="en-US"/>
              <a:pPr>
                <a:defRPr/>
              </a:pPr>
              <a:t>‹#›</a:t>
            </a:fld>
            <a:endParaRPr lang="en-US"/>
          </a:p>
        </p:txBody>
      </p:sp>
    </p:spTree>
    <p:extLst>
      <p:ext uri="{BB962C8B-B14F-4D97-AF65-F5344CB8AC3E}">
        <p14:creationId xmlns:p14="http://schemas.microsoft.com/office/powerpoint/2010/main" val="1496039783"/>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6356350"/>
            <a:ext cx="2057400" cy="365125"/>
          </a:xfrm>
          <a:prstGeom prst="rect">
            <a:avLst/>
          </a:prstGeom>
        </p:spPr>
        <p:txBody>
          <a:bodyPr/>
          <a:lstStyle>
            <a:lvl1pPr>
              <a:defRPr/>
            </a:lvl1pPr>
          </a:lstStyle>
          <a:p>
            <a:pPr>
              <a:defRPr/>
            </a:pPr>
            <a:fld id="{9354C3A7-8C62-4C54-BD9C-A3C013636FC6}" type="datetime1">
              <a:rPr lang="en-US"/>
              <a:pPr>
                <a:defRPr/>
              </a:pPr>
              <a:t>6/20/2022</a:t>
            </a:fld>
            <a:endParaRPr lang="en-US" dirty="0"/>
          </a:p>
        </p:txBody>
      </p:sp>
      <p:sp>
        <p:nvSpPr>
          <p:cNvPr id="5" name="Footer Placeholder 4"/>
          <p:cNvSpPr>
            <a:spLocks noGrp="1"/>
          </p:cNvSpPr>
          <p:nvPr>
            <p:ph type="ftr" sz="quarter" idx="11"/>
          </p:nvPr>
        </p:nvSpPr>
        <p:spPr>
          <a:xfrm>
            <a:off x="3028950" y="6356350"/>
            <a:ext cx="3086100" cy="365125"/>
          </a:xfrm>
          <a:prstGeom prst="rect">
            <a:avLst/>
          </a:prstGeom>
        </p:spPr>
        <p:txBody>
          <a:bodyPr/>
          <a:lstStyle>
            <a:lvl1pPr>
              <a:defRPr/>
            </a:lvl1pPr>
          </a:lstStyle>
          <a:p>
            <a:pPr>
              <a:defRPr/>
            </a:pPr>
            <a:r>
              <a:rPr lang="en-US"/>
              <a:t>©1992-2013 by Pearson Education, Inc. All Rights Reserved.</a:t>
            </a:r>
          </a:p>
        </p:txBody>
      </p:sp>
    </p:spTree>
    <p:extLst>
      <p:ext uri="{BB962C8B-B14F-4D97-AF65-F5344CB8AC3E}">
        <p14:creationId xmlns:p14="http://schemas.microsoft.com/office/powerpoint/2010/main" val="30419729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6356350"/>
            <a:ext cx="2057400" cy="365125"/>
          </a:xfrm>
          <a:prstGeom prst="rect">
            <a:avLst/>
          </a:prstGeom>
        </p:spPr>
        <p:txBody>
          <a:bodyPr/>
          <a:lstStyle>
            <a:lvl1pPr>
              <a:defRPr/>
            </a:lvl1pPr>
          </a:lstStyle>
          <a:p>
            <a:pPr>
              <a:defRPr/>
            </a:pPr>
            <a:fld id="{544045CA-BAF3-455B-8B92-091E1427CBC1}" type="datetime1">
              <a:rPr lang="en-US"/>
              <a:pPr>
                <a:defRPr/>
              </a:pPr>
              <a:t>6/20/2022</a:t>
            </a:fld>
            <a:endParaRPr lang="en-US" dirty="0"/>
          </a:p>
        </p:txBody>
      </p:sp>
      <p:sp>
        <p:nvSpPr>
          <p:cNvPr id="5" name="Footer Placeholder 4"/>
          <p:cNvSpPr>
            <a:spLocks noGrp="1"/>
          </p:cNvSpPr>
          <p:nvPr>
            <p:ph type="ftr" sz="quarter" idx="11"/>
          </p:nvPr>
        </p:nvSpPr>
        <p:spPr>
          <a:xfrm>
            <a:off x="3028950" y="6356350"/>
            <a:ext cx="3086100" cy="365125"/>
          </a:xfrm>
          <a:prstGeom prst="rect">
            <a:avLst/>
          </a:prstGeom>
        </p:spPr>
        <p:txBody>
          <a:bodyPr/>
          <a:lstStyle>
            <a:lvl1pPr>
              <a:defRPr/>
            </a:lvl1pPr>
          </a:lstStyle>
          <a:p>
            <a:pPr>
              <a:defRPr/>
            </a:pPr>
            <a:r>
              <a:rPr lang="en-US"/>
              <a:t>Copyright © Pearson, Inc. 2013. All Rights Reserved.</a:t>
            </a:r>
          </a:p>
        </p:txBody>
      </p:sp>
      <p:sp>
        <p:nvSpPr>
          <p:cNvPr id="6" name="Slide Number Placeholder 5"/>
          <p:cNvSpPr>
            <a:spLocks noGrp="1"/>
          </p:cNvSpPr>
          <p:nvPr>
            <p:ph type="sldNum" sz="quarter" idx="12"/>
          </p:nvPr>
        </p:nvSpPr>
        <p:spPr>
          <a:xfrm>
            <a:off x="6457950" y="6356350"/>
            <a:ext cx="2057400" cy="365125"/>
          </a:xfrm>
          <a:prstGeom prst="rect">
            <a:avLst/>
          </a:prstGeom>
        </p:spPr>
        <p:txBody>
          <a:bodyPr/>
          <a:lstStyle>
            <a:lvl1pPr>
              <a:defRPr/>
            </a:lvl1pPr>
          </a:lstStyle>
          <a:p>
            <a:pPr>
              <a:defRPr/>
            </a:pPr>
            <a:fld id="{0194E956-2484-405B-A926-DAF055651469}" type="slidenum">
              <a:rPr lang="en-US"/>
              <a:pPr>
                <a:defRPr/>
              </a:pPr>
              <a:t>‹#›</a:t>
            </a:fld>
            <a:endParaRPr lang="en-US"/>
          </a:p>
        </p:txBody>
      </p:sp>
    </p:spTree>
    <p:extLst>
      <p:ext uri="{BB962C8B-B14F-4D97-AF65-F5344CB8AC3E}">
        <p14:creationId xmlns:p14="http://schemas.microsoft.com/office/powerpoint/2010/main" val="2125770606"/>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246187"/>
            <a:ext cx="3886200" cy="4930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246187"/>
            <a:ext cx="3886200" cy="4930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6356350"/>
            <a:ext cx="2057400" cy="365125"/>
          </a:xfrm>
          <a:prstGeom prst="rect">
            <a:avLst/>
          </a:prstGeom>
        </p:spPr>
        <p:txBody>
          <a:bodyPr/>
          <a:lstStyle>
            <a:lvl1pPr>
              <a:defRPr/>
            </a:lvl1pPr>
          </a:lstStyle>
          <a:p>
            <a:pPr>
              <a:defRPr/>
            </a:pPr>
            <a:fld id="{BC2D5865-A028-42AC-BDE5-3167A64911FD}" type="datetime1">
              <a:rPr lang="en-US"/>
              <a:pPr>
                <a:defRPr/>
              </a:pPr>
              <a:t>6/20/2022</a:t>
            </a:fld>
            <a:endParaRPr lang="en-US" dirty="0"/>
          </a:p>
        </p:txBody>
      </p:sp>
      <p:sp>
        <p:nvSpPr>
          <p:cNvPr id="6" name="Footer Placeholder 5"/>
          <p:cNvSpPr>
            <a:spLocks noGrp="1"/>
          </p:cNvSpPr>
          <p:nvPr>
            <p:ph type="ftr" sz="quarter" idx="11"/>
          </p:nvPr>
        </p:nvSpPr>
        <p:spPr>
          <a:xfrm>
            <a:off x="3028950" y="6356350"/>
            <a:ext cx="3086100" cy="365125"/>
          </a:xfrm>
          <a:prstGeom prst="rect">
            <a:avLst/>
          </a:prstGeom>
        </p:spPr>
        <p:txBody>
          <a:bodyPr/>
          <a:lstStyle>
            <a:lvl1pPr>
              <a:defRPr/>
            </a:lvl1pPr>
          </a:lstStyle>
          <a:p>
            <a:pPr>
              <a:defRPr/>
            </a:pPr>
            <a:r>
              <a:rPr lang="en-US"/>
              <a:t>©1992-2013 by Pearson Education, Inc. All Rights Reserved.</a:t>
            </a:r>
          </a:p>
        </p:txBody>
      </p:sp>
      <p:sp>
        <p:nvSpPr>
          <p:cNvPr id="7" name="Slide Number Placeholder 6"/>
          <p:cNvSpPr>
            <a:spLocks noGrp="1"/>
          </p:cNvSpPr>
          <p:nvPr>
            <p:ph type="sldNum" sz="quarter" idx="12"/>
          </p:nvPr>
        </p:nvSpPr>
        <p:spPr>
          <a:xfrm>
            <a:off x="6457950" y="6356350"/>
            <a:ext cx="2057400" cy="365125"/>
          </a:xfrm>
          <a:prstGeom prst="rect">
            <a:avLst/>
          </a:prstGeom>
        </p:spPr>
        <p:txBody>
          <a:bodyPr/>
          <a:lstStyle>
            <a:lvl1pPr>
              <a:defRPr/>
            </a:lvl1pPr>
          </a:lstStyle>
          <a:p>
            <a:pPr>
              <a:defRPr/>
            </a:pPr>
            <a:fld id="{3E35DE1E-9D40-4455-B1A0-B8C8D49D395C}" type="slidenum">
              <a:rPr lang="en-US"/>
              <a:pPr>
                <a:defRPr/>
              </a:pPr>
              <a:t>‹#›</a:t>
            </a:fld>
            <a:endParaRPr lang="en-US"/>
          </a:p>
        </p:txBody>
      </p:sp>
    </p:spTree>
    <p:extLst>
      <p:ext uri="{BB962C8B-B14F-4D97-AF65-F5344CB8AC3E}">
        <p14:creationId xmlns:p14="http://schemas.microsoft.com/office/powerpoint/2010/main" val="23893472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28650" y="6356350"/>
            <a:ext cx="2057400" cy="365125"/>
          </a:xfrm>
          <a:prstGeom prst="rect">
            <a:avLst/>
          </a:prstGeom>
        </p:spPr>
        <p:txBody>
          <a:bodyPr/>
          <a:lstStyle>
            <a:lvl1pPr>
              <a:defRPr/>
            </a:lvl1pPr>
          </a:lstStyle>
          <a:p>
            <a:pPr>
              <a:defRPr/>
            </a:pPr>
            <a:fld id="{21FD13CE-FD32-4550-A5AF-8901C900DF4A}" type="datetime1">
              <a:rPr lang="en-US"/>
              <a:pPr>
                <a:defRPr/>
              </a:pPr>
              <a:t>6/20/2022</a:t>
            </a:fld>
            <a:endParaRPr lang="en-US" dirty="0"/>
          </a:p>
        </p:txBody>
      </p:sp>
      <p:sp>
        <p:nvSpPr>
          <p:cNvPr id="8" name="Footer Placeholder 7"/>
          <p:cNvSpPr>
            <a:spLocks noGrp="1"/>
          </p:cNvSpPr>
          <p:nvPr>
            <p:ph type="ftr" sz="quarter" idx="11"/>
          </p:nvPr>
        </p:nvSpPr>
        <p:spPr>
          <a:xfrm>
            <a:off x="3028950" y="6356350"/>
            <a:ext cx="3086100" cy="365125"/>
          </a:xfrm>
          <a:prstGeom prst="rect">
            <a:avLst/>
          </a:prstGeom>
        </p:spPr>
        <p:txBody>
          <a:bodyPr/>
          <a:lstStyle>
            <a:lvl1pPr>
              <a:defRPr/>
            </a:lvl1pPr>
          </a:lstStyle>
          <a:p>
            <a:pPr>
              <a:defRPr/>
            </a:pPr>
            <a:r>
              <a:rPr lang="en-US"/>
              <a:t>Copyright © Pearson, Inc. 2013. All Rights Reserved.</a:t>
            </a:r>
          </a:p>
        </p:txBody>
      </p:sp>
      <p:sp>
        <p:nvSpPr>
          <p:cNvPr id="9" name="Slide Number Placeholder 8"/>
          <p:cNvSpPr>
            <a:spLocks noGrp="1"/>
          </p:cNvSpPr>
          <p:nvPr>
            <p:ph type="sldNum" sz="quarter" idx="12"/>
          </p:nvPr>
        </p:nvSpPr>
        <p:spPr>
          <a:xfrm>
            <a:off x="6457950" y="6356350"/>
            <a:ext cx="2057400" cy="365125"/>
          </a:xfrm>
          <a:prstGeom prst="rect">
            <a:avLst/>
          </a:prstGeom>
        </p:spPr>
        <p:txBody>
          <a:bodyPr/>
          <a:lstStyle>
            <a:lvl1pPr>
              <a:defRPr/>
            </a:lvl1pPr>
          </a:lstStyle>
          <a:p>
            <a:pPr>
              <a:defRPr/>
            </a:pPr>
            <a:fld id="{7BFD72F0-2CC8-4A56-954A-93A97E67E354}" type="slidenum">
              <a:rPr lang="en-US"/>
              <a:pPr>
                <a:defRPr/>
              </a:pPr>
              <a:t>‹#›</a:t>
            </a:fld>
            <a:endParaRPr lang="en-US"/>
          </a:p>
        </p:txBody>
      </p:sp>
    </p:spTree>
    <p:extLst>
      <p:ext uri="{BB962C8B-B14F-4D97-AF65-F5344CB8AC3E}">
        <p14:creationId xmlns:p14="http://schemas.microsoft.com/office/powerpoint/2010/main" val="4008681979"/>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28650" y="6356350"/>
            <a:ext cx="2057400" cy="365125"/>
          </a:xfrm>
          <a:prstGeom prst="rect">
            <a:avLst/>
          </a:prstGeom>
        </p:spPr>
        <p:txBody>
          <a:bodyPr/>
          <a:lstStyle>
            <a:lvl1pPr>
              <a:defRPr/>
            </a:lvl1pPr>
          </a:lstStyle>
          <a:p>
            <a:pPr>
              <a:defRPr/>
            </a:pPr>
            <a:fld id="{1F8ABFF4-8E1D-47D4-9308-BB1356C4AB12}" type="datetime1">
              <a:rPr lang="en-US"/>
              <a:pPr>
                <a:defRPr/>
              </a:pPr>
              <a:t>6/20/2022</a:t>
            </a:fld>
            <a:endParaRPr lang="en-US" dirty="0"/>
          </a:p>
        </p:txBody>
      </p:sp>
      <p:sp>
        <p:nvSpPr>
          <p:cNvPr id="4" name="Footer Placeholder 3"/>
          <p:cNvSpPr>
            <a:spLocks noGrp="1"/>
          </p:cNvSpPr>
          <p:nvPr>
            <p:ph type="ftr" sz="quarter" idx="11"/>
          </p:nvPr>
        </p:nvSpPr>
        <p:spPr>
          <a:xfrm>
            <a:off x="3028950" y="6356350"/>
            <a:ext cx="3086100" cy="365125"/>
          </a:xfrm>
          <a:prstGeom prst="rect">
            <a:avLst/>
          </a:prstGeom>
        </p:spPr>
        <p:txBody>
          <a:bodyPr/>
          <a:lstStyle>
            <a:lvl1pPr>
              <a:defRPr/>
            </a:lvl1pPr>
          </a:lstStyle>
          <a:p>
            <a:pPr>
              <a:defRPr/>
            </a:pPr>
            <a:r>
              <a:rPr lang="en-US"/>
              <a:t>©1992-2013 by Pearson Education, Inc. All Rights Reserved.</a:t>
            </a:r>
          </a:p>
        </p:txBody>
      </p:sp>
      <p:sp>
        <p:nvSpPr>
          <p:cNvPr id="5" name="Slide Number Placeholder 4"/>
          <p:cNvSpPr>
            <a:spLocks noGrp="1"/>
          </p:cNvSpPr>
          <p:nvPr>
            <p:ph type="sldNum" sz="quarter" idx="12"/>
          </p:nvPr>
        </p:nvSpPr>
        <p:spPr>
          <a:xfrm>
            <a:off x="6457950" y="6356350"/>
            <a:ext cx="2057400" cy="365125"/>
          </a:xfrm>
          <a:prstGeom prst="rect">
            <a:avLst/>
          </a:prstGeom>
        </p:spPr>
        <p:txBody>
          <a:bodyPr/>
          <a:lstStyle>
            <a:lvl1pPr>
              <a:defRPr/>
            </a:lvl1pPr>
          </a:lstStyle>
          <a:p>
            <a:pPr>
              <a:defRPr/>
            </a:pPr>
            <a:fld id="{0B0D4B23-D9C6-4A57-8012-4E2DF6D6A3A0}" type="slidenum">
              <a:rPr lang="en-US"/>
              <a:pPr>
                <a:defRPr/>
              </a:pPr>
              <a:t>‹#›</a:t>
            </a:fld>
            <a:endParaRPr lang="en-US"/>
          </a:p>
        </p:txBody>
      </p:sp>
    </p:spTree>
    <p:extLst>
      <p:ext uri="{BB962C8B-B14F-4D97-AF65-F5344CB8AC3E}">
        <p14:creationId xmlns:p14="http://schemas.microsoft.com/office/powerpoint/2010/main" val="3043675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0"/>
            <a:ext cx="2057400" cy="365125"/>
          </a:xfrm>
          <a:prstGeom prst="rect">
            <a:avLst/>
          </a:prstGeom>
        </p:spPr>
        <p:txBody>
          <a:bodyPr/>
          <a:lstStyle>
            <a:lvl1pPr>
              <a:defRPr/>
            </a:lvl1pPr>
          </a:lstStyle>
          <a:p>
            <a:pPr>
              <a:defRPr/>
            </a:pPr>
            <a:fld id="{C56C6E4F-EC7D-4765-B9DB-A6EADF1D2EE7}" type="datetime1">
              <a:rPr lang="en-US"/>
              <a:pPr>
                <a:defRPr/>
              </a:pPr>
              <a:t>6/20/2022</a:t>
            </a:fld>
            <a:endParaRPr lang="en-US" dirty="0"/>
          </a:p>
        </p:txBody>
      </p:sp>
      <p:sp>
        <p:nvSpPr>
          <p:cNvPr id="3" name="Footer Placeholder 2"/>
          <p:cNvSpPr>
            <a:spLocks noGrp="1"/>
          </p:cNvSpPr>
          <p:nvPr>
            <p:ph type="ftr" sz="quarter" idx="11"/>
          </p:nvPr>
        </p:nvSpPr>
        <p:spPr>
          <a:xfrm>
            <a:off x="3028950" y="6356350"/>
            <a:ext cx="3086100" cy="365125"/>
          </a:xfrm>
          <a:prstGeom prst="rect">
            <a:avLst/>
          </a:prstGeom>
        </p:spPr>
        <p:txBody>
          <a:bodyPr/>
          <a:lstStyle>
            <a:lvl1pPr>
              <a:defRPr/>
            </a:lvl1pPr>
          </a:lstStyle>
          <a:p>
            <a:pPr>
              <a:defRPr/>
            </a:pPr>
            <a:r>
              <a:rPr lang="en-US"/>
              <a:t>©1992-2013 by Pearson Education, Inc. All Rights Reserved.</a:t>
            </a:r>
          </a:p>
        </p:txBody>
      </p:sp>
      <p:sp>
        <p:nvSpPr>
          <p:cNvPr id="4" name="Slide Number Placeholder 3"/>
          <p:cNvSpPr>
            <a:spLocks noGrp="1"/>
          </p:cNvSpPr>
          <p:nvPr>
            <p:ph type="sldNum" sz="quarter" idx="12"/>
          </p:nvPr>
        </p:nvSpPr>
        <p:spPr>
          <a:xfrm>
            <a:off x="6457950" y="6356350"/>
            <a:ext cx="2057400" cy="365125"/>
          </a:xfrm>
          <a:prstGeom prst="rect">
            <a:avLst/>
          </a:prstGeom>
        </p:spPr>
        <p:txBody>
          <a:bodyPr/>
          <a:lstStyle>
            <a:lvl1pPr>
              <a:defRPr/>
            </a:lvl1pPr>
          </a:lstStyle>
          <a:p>
            <a:pPr>
              <a:defRPr/>
            </a:pPr>
            <a:fld id="{195D24CC-3A16-4B6F-98A0-012826BEA974}" type="slidenum">
              <a:rPr lang="en-US"/>
              <a:pPr>
                <a:defRPr/>
              </a:pPr>
              <a:t>‹#›</a:t>
            </a:fld>
            <a:endParaRPr lang="en-US"/>
          </a:p>
        </p:txBody>
      </p:sp>
    </p:spTree>
    <p:extLst>
      <p:ext uri="{BB962C8B-B14F-4D97-AF65-F5344CB8AC3E}">
        <p14:creationId xmlns:p14="http://schemas.microsoft.com/office/powerpoint/2010/main" val="464895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28650" y="6356350"/>
            <a:ext cx="2057400" cy="365125"/>
          </a:xfrm>
          <a:prstGeom prst="rect">
            <a:avLst/>
          </a:prstGeom>
        </p:spPr>
        <p:txBody>
          <a:bodyPr/>
          <a:lstStyle>
            <a:lvl1pPr>
              <a:defRPr/>
            </a:lvl1pPr>
          </a:lstStyle>
          <a:p>
            <a:pPr>
              <a:defRPr/>
            </a:pPr>
            <a:fld id="{204256F4-4F30-4D80-9EAC-5B200EA64673}" type="datetime1">
              <a:rPr lang="en-US"/>
              <a:pPr>
                <a:defRPr/>
              </a:pPr>
              <a:t>6/20/2022</a:t>
            </a:fld>
            <a:endParaRPr lang="en-US" dirty="0"/>
          </a:p>
        </p:txBody>
      </p:sp>
      <p:sp>
        <p:nvSpPr>
          <p:cNvPr id="6" name="Footer Placeholder 5"/>
          <p:cNvSpPr>
            <a:spLocks noGrp="1"/>
          </p:cNvSpPr>
          <p:nvPr>
            <p:ph type="ftr" sz="quarter" idx="11"/>
          </p:nvPr>
        </p:nvSpPr>
        <p:spPr>
          <a:xfrm>
            <a:off x="3028950" y="6356350"/>
            <a:ext cx="3086100" cy="365125"/>
          </a:xfrm>
          <a:prstGeom prst="rect">
            <a:avLst/>
          </a:prstGeom>
        </p:spPr>
        <p:txBody>
          <a:bodyPr/>
          <a:lstStyle>
            <a:lvl1pPr>
              <a:defRPr/>
            </a:lvl1pPr>
          </a:lstStyle>
          <a:p>
            <a:pPr>
              <a:defRPr/>
            </a:pPr>
            <a:r>
              <a:rPr lang="en-US"/>
              <a:t>Copyright © Pearson, Inc. 2013. All Rights Reserved.</a:t>
            </a:r>
          </a:p>
        </p:txBody>
      </p:sp>
      <p:sp>
        <p:nvSpPr>
          <p:cNvPr id="7" name="Slide Number Placeholder 6"/>
          <p:cNvSpPr>
            <a:spLocks noGrp="1"/>
          </p:cNvSpPr>
          <p:nvPr>
            <p:ph type="sldNum" sz="quarter" idx="12"/>
          </p:nvPr>
        </p:nvSpPr>
        <p:spPr>
          <a:xfrm>
            <a:off x="6457950" y="6356350"/>
            <a:ext cx="2057400" cy="365125"/>
          </a:xfrm>
          <a:prstGeom prst="rect">
            <a:avLst/>
          </a:prstGeom>
        </p:spPr>
        <p:txBody>
          <a:bodyPr/>
          <a:lstStyle>
            <a:lvl1pPr>
              <a:defRPr/>
            </a:lvl1pPr>
          </a:lstStyle>
          <a:p>
            <a:pPr>
              <a:defRPr/>
            </a:pPr>
            <a:fld id="{4EE95C3C-B192-476A-8DB5-F70FECB903F0}" type="slidenum">
              <a:rPr lang="en-US"/>
              <a:pPr>
                <a:defRPr/>
              </a:pPr>
              <a:t>‹#›</a:t>
            </a:fld>
            <a:endParaRPr lang="en-US"/>
          </a:p>
        </p:txBody>
      </p:sp>
    </p:spTree>
    <p:extLst>
      <p:ext uri="{BB962C8B-B14F-4D97-AF65-F5344CB8AC3E}">
        <p14:creationId xmlns:p14="http://schemas.microsoft.com/office/powerpoint/2010/main" val="1462787357"/>
      </p:ext>
    </p:extLst>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28650" y="6356350"/>
            <a:ext cx="2057400" cy="365125"/>
          </a:xfrm>
          <a:prstGeom prst="rect">
            <a:avLst/>
          </a:prstGeom>
        </p:spPr>
        <p:txBody>
          <a:bodyPr/>
          <a:lstStyle>
            <a:lvl1pPr>
              <a:defRPr/>
            </a:lvl1pPr>
          </a:lstStyle>
          <a:p>
            <a:pPr>
              <a:defRPr/>
            </a:pPr>
            <a:fld id="{4048C3FD-FEBA-4200-A4EB-303918F5D214}" type="datetime1">
              <a:rPr lang="en-US"/>
              <a:pPr>
                <a:defRPr/>
              </a:pPr>
              <a:t>6/20/2022</a:t>
            </a:fld>
            <a:endParaRPr lang="en-US" dirty="0"/>
          </a:p>
        </p:txBody>
      </p:sp>
      <p:sp>
        <p:nvSpPr>
          <p:cNvPr id="6" name="Footer Placeholder 5"/>
          <p:cNvSpPr>
            <a:spLocks noGrp="1"/>
          </p:cNvSpPr>
          <p:nvPr>
            <p:ph type="ftr" sz="quarter" idx="11"/>
          </p:nvPr>
        </p:nvSpPr>
        <p:spPr>
          <a:xfrm>
            <a:off x="3028950" y="6356350"/>
            <a:ext cx="3086100" cy="365125"/>
          </a:xfrm>
          <a:prstGeom prst="rect">
            <a:avLst/>
          </a:prstGeom>
        </p:spPr>
        <p:txBody>
          <a:bodyPr/>
          <a:lstStyle>
            <a:lvl1pPr>
              <a:defRPr/>
            </a:lvl1pPr>
          </a:lstStyle>
          <a:p>
            <a:pPr>
              <a:defRPr/>
            </a:pPr>
            <a:r>
              <a:rPr lang="en-US"/>
              <a:t>Copyright © Pearson, Inc. 2013. All Rights Reserved.</a:t>
            </a:r>
          </a:p>
        </p:txBody>
      </p:sp>
      <p:sp>
        <p:nvSpPr>
          <p:cNvPr id="7" name="Slide Number Placeholder 6"/>
          <p:cNvSpPr>
            <a:spLocks noGrp="1"/>
          </p:cNvSpPr>
          <p:nvPr>
            <p:ph type="sldNum" sz="quarter" idx="12"/>
          </p:nvPr>
        </p:nvSpPr>
        <p:spPr>
          <a:xfrm>
            <a:off x="6457950" y="6356350"/>
            <a:ext cx="2057400" cy="365125"/>
          </a:xfrm>
          <a:prstGeom prst="rect">
            <a:avLst/>
          </a:prstGeom>
        </p:spPr>
        <p:txBody>
          <a:bodyPr/>
          <a:lstStyle>
            <a:lvl1pPr>
              <a:defRPr/>
            </a:lvl1pPr>
          </a:lstStyle>
          <a:p>
            <a:pPr>
              <a:defRPr/>
            </a:pPr>
            <a:fld id="{73F57C34-6275-4BEF-812F-26349895E7FE}" type="slidenum">
              <a:rPr lang="en-US"/>
              <a:pPr>
                <a:defRPr/>
              </a:pPr>
              <a:t>‹#›</a:t>
            </a:fld>
            <a:endParaRPr lang="en-US"/>
          </a:p>
        </p:txBody>
      </p:sp>
    </p:spTree>
    <p:extLst>
      <p:ext uri="{BB962C8B-B14F-4D97-AF65-F5344CB8AC3E}">
        <p14:creationId xmlns:p14="http://schemas.microsoft.com/office/powerpoint/2010/main" val="1185894974"/>
      </p:ext>
    </p:extLst>
  </p:cSld>
  <p:clrMapOvr>
    <a:masterClrMapping/>
  </p:clrMapOvr>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365125"/>
            <a:ext cx="78867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28650" y="1287463"/>
            <a:ext cx="7886700" cy="488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4410" r:id="rId1"/>
    <p:sldLayoutId id="2147484411" r:id="rId2"/>
    <p:sldLayoutId id="2147484412" r:id="rId3"/>
    <p:sldLayoutId id="2147484413" r:id="rId4"/>
    <p:sldLayoutId id="2147484414" r:id="rId5"/>
    <p:sldLayoutId id="2147484415" r:id="rId6"/>
    <p:sldLayoutId id="2147484416" r:id="rId7"/>
    <p:sldLayoutId id="2147484417" r:id="rId8"/>
    <p:sldLayoutId id="2147484418" r:id="rId9"/>
    <p:sldLayoutId id="2147484419" r:id="rId10"/>
    <p:sldLayoutId id="2147484420" r:id="rId11"/>
  </p:sldLayoutIdLst>
  <p:hf sldNum="0" hdr="0" dt="0"/>
  <p:txStyles>
    <p:titleStyle>
      <a:lvl1pPr algn="l" defTabSz="685800" rtl="0" eaLnBrk="0" fontAlgn="base" hangingPunct="0">
        <a:lnSpc>
          <a:spcPct val="90000"/>
        </a:lnSpc>
        <a:spcBef>
          <a:spcPct val="0"/>
        </a:spcBef>
        <a:spcAft>
          <a:spcPct val="0"/>
        </a:spcAft>
        <a:defRPr lang="en-US" sz="4000" kern="1200" dirty="0">
          <a:solidFill>
            <a:srgbClr val="000099"/>
          </a:solidFill>
          <a:latin typeface="Gill Sans MT" panose="020B0502020104020203" pitchFamily="34" charset="0"/>
          <a:ea typeface="ＭＳ Ｐゴシック" panose="020B0600070205080204" pitchFamily="34" charset="-128"/>
          <a:cs typeface="+mj-cs"/>
        </a:defRPr>
      </a:lvl1pPr>
      <a:lvl2pPr algn="l" defTabSz="685800" rtl="0" eaLnBrk="0" fontAlgn="base" hangingPunct="0">
        <a:lnSpc>
          <a:spcPct val="90000"/>
        </a:lnSpc>
        <a:spcBef>
          <a:spcPct val="0"/>
        </a:spcBef>
        <a:spcAft>
          <a:spcPct val="0"/>
        </a:spcAft>
        <a:defRPr sz="4000">
          <a:solidFill>
            <a:srgbClr val="000099"/>
          </a:solidFill>
          <a:latin typeface="Gill Sans MT" panose="020B0502020104020203" pitchFamily="34" charset="0"/>
          <a:ea typeface="ＭＳ Ｐゴシック" panose="020B0600070205080204" pitchFamily="34" charset="-128"/>
        </a:defRPr>
      </a:lvl2pPr>
      <a:lvl3pPr algn="l" defTabSz="685800" rtl="0" eaLnBrk="0" fontAlgn="base" hangingPunct="0">
        <a:lnSpc>
          <a:spcPct val="90000"/>
        </a:lnSpc>
        <a:spcBef>
          <a:spcPct val="0"/>
        </a:spcBef>
        <a:spcAft>
          <a:spcPct val="0"/>
        </a:spcAft>
        <a:defRPr sz="4000">
          <a:solidFill>
            <a:srgbClr val="000099"/>
          </a:solidFill>
          <a:latin typeface="Gill Sans MT" panose="020B0502020104020203" pitchFamily="34" charset="0"/>
          <a:ea typeface="ＭＳ Ｐゴシック" panose="020B0600070205080204" pitchFamily="34" charset="-128"/>
        </a:defRPr>
      </a:lvl3pPr>
      <a:lvl4pPr algn="l" defTabSz="685800" rtl="0" eaLnBrk="0" fontAlgn="base" hangingPunct="0">
        <a:lnSpc>
          <a:spcPct val="90000"/>
        </a:lnSpc>
        <a:spcBef>
          <a:spcPct val="0"/>
        </a:spcBef>
        <a:spcAft>
          <a:spcPct val="0"/>
        </a:spcAft>
        <a:defRPr sz="4000">
          <a:solidFill>
            <a:srgbClr val="000099"/>
          </a:solidFill>
          <a:latin typeface="Gill Sans MT" panose="020B0502020104020203" pitchFamily="34" charset="0"/>
          <a:ea typeface="ＭＳ Ｐゴシック" panose="020B0600070205080204" pitchFamily="34" charset="-128"/>
        </a:defRPr>
      </a:lvl4pPr>
      <a:lvl5pPr algn="l" defTabSz="685800" rtl="0" eaLnBrk="0" fontAlgn="base" hangingPunct="0">
        <a:lnSpc>
          <a:spcPct val="90000"/>
        </a:lnSpc>
        <a:spcBef>
          <a:spcPct val="0"/>
        </a:spcBef>
        <a:spcAft>
          <a:spcPct val="0"/>
        </a:spcAft>
        <a:defRPr sz="4000">
          <a:solidFill>
            <a:srgbClr val="000099"/>
          </a:solidFill>
          <a:latin typeface="Gill Sans MT" panose="020B0502020104020203" pitchFamily="34" charset="0"/>
          <a:ea typeface="ＭＳ Ｐゴシック" panose="020B0600070205080204" pitchFamily="34" charset="-128"/>
        </a:defRPr>
      </a:lvl5pPr>
      <a:lvl6pPr marL="457200" algn="l" defTabSz="685800" rtl="0" eaLnBrk="1" fontAlgn="base" hangingPunct="1">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eaLnBrk="1" fontAlgn="base" hangingPunct="1">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eaLnBrk="1" fontAlgn="base" hangingPunct="1">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eaLnBrk="1" fontAlgn="base" hangingPunct="1">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400" i="1" kern="1200">
          <a:solidFill>
            <a:schemeClr val="tx1"/>
          </a:solidFill>
          <a:latin typeface="Gill Sans MT" panose="020B0502020104020203" pitchFamily="34" charset="0"/>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sz="2000" kern="1200">
          <a:solidFill>
            <a:schemeClr val="tx1"/>
          </a:solidFill>
          <a:latin typeface="Gill Sans MT" panose="020B0502020104020203" pitchFamily="34" charset="0"/>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600" kern="1200">
          <a:solidFill>
            <a:schemeClr val="tx1"/>
          </a:solidFill>
          <a:latin typeface="Gill Sans MT" panose="020B0502020104020203" pitchFamily="34" charset="0"/>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400" kern="1200">
          <a:solidFill>
            <a:schemeClr val="tx1"/>
          </a:solidFill>
          <a:latin typeface="Gill Sans MT" panose="020B0502020104020203" pitchFamily="34" charset="0"/>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400" kern="1200">
          <a:solidFill>
            <a:schemeClr val="tx1"/>
          </a:solidFill>
          <a:latin typeface="Gill Sans MT" panose="020B0502020104020203"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css.maxdesign.com.au/selectutorial/advanced_cascade.htm#author" TargetMode="External"/><Relationship Id="rId2" Type="http://schemas.openxmlformats.org/officeDocument/2006/relationships/hyperlink" Target="http://css.maxdesign.com.au/selectutorial/advanced_cascade.htm#user"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2"/>
          <p:cNvSpPr>
            <a:spLocks noGrp="1"/>
          </p:cNvSpPr>
          <p:nvPr>
            <p:ph type="ctrTitle"/>
          </p:nvPr>
        </p:nvSpPr>
        <p:spPr/>
        <p:txBody>
          <a:bodyPr/>
          <a:lstStyle/>
          <a:p>
            <a:pPr eaLnBrk="1" hangingPunct="1"/>
            <a:r>
              <a:rPr altLang="en-US"/>
              <a:t>Chapter 4</a:t>
            </a:r>
            <a:br>
              <a:rPr altLang="en-US"/>
            </a:br>
            <a:r>
              <a:rPr altLang="en-US"/>
              <a:t>Introduction to Cascading Style Sheets (CSS): Part 1</a:t>
            </a:r>
          </a:p>
        </p:txBody>
      </p:sp>
      <p:sp>
        <p:nvSpPr>
          <p:cNvPr id="15363"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Copyright © Pearson, Inc. 2013. All Rights Reserved.</a:t>
            </a:r>
          </a:p>
        </p:txBody>
      </p:sp>
      <p:sp>
        <p:nvSpPr>
          <p:cNvPr id="15364" name="Subtitle 1"/>
          <p:cNvSpPr>
            <a:spLocks noGrp="1"/>
          </p:cNvSpPr>
          <p:nvPr>
            <p:ph type="subTitle" idx="1"/>
          </p:nvPr>
        </p:nvSpPr>
        <p:spPr/>
        <p:txBody>
          <a:bodyPr/>
          <a:lstStyle/>
          <a:p>
            <a:pPr eaLnBrk="1" hangingPunct="1"/>
            <a:endParaRPr lang="en-US"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altLang="en-US"/>
              <a:t>4.2 Inline Styles</a:t>
            </a:r>
          </a:p>
        </p:txBody>
      </p:sp>
      <p:sp>
        <p:nvSpPr>
          <p:cNvPr id="19459" name="Rectangle 3"/>
          <p:cNvSpPr>
            <a:spLocks noGrp="1" noChangeArrowheads="1"/>
          </p:cNvSpPr>
          <p:nvPr>
            <p:ph idx="1"/>
          </p:nvPr>
        </p:nvSpPr>
        <p:spPr/>
        <p:txBody>
          <a:bodyPr/>
          <a:lstStyle/>
          <a:p>
            <a:pPr eaLnBrk="1" hangingPunct="1"/>
            <a:r>
              <a:rPr lang="en-US" altLang="en-US" sz="2800">
                <a:ea typeface="ＭＳ Ｐゴシック" panose="020B0600070205080204" pitchFamily="34" charset="-128"/>
              </a:rPr>
              <a:t>Inline style </a:t>
            </a:r>
          </a:p>
          <a:p>
            <a:pPr lvl="1" eaLnBrk="1" hangingPunct="1"/>
            <a:r>
              <a:rPr lang="en-US" altLang="en-US" sz="2400">
                <a:ea typeface="ＭＳ Ｐゴシック" panose="020B0600070205080204" pitchFamily="34" charset="-128"/>
              </a:rPr>
              <a:t>declare an individual element’s format using the HTML5 attribute </a:t>
            </a:r>
            <a:r>
              <a:rPr lang="en-US" altLang="en-US" sz="2400">
                <a:latin typeface="Lucida Console" panose="020B0609040504020204" pitchFamily="49" charset="0"/>
                <a:ea typeface="ＭＳ Ｐゴシック" panose="020B0600070205080204" pitchFamily="34" charset="-128"/>
              </a:rPr>
              <a:t>style</a:t>
            </a:r>
            <a:r>
              <a:rPr lang="en-US" altLang="en-US" sz="2400">
                <a:ea typeface="ＭＳ Ｐゴシック" panose="020B0600070205080204" pitchFamily="34" charset="-128"/>
              </a:rPr>
              <a:t>.</a:t>
            </a:r>
          </a:p>
          <a:p>
            <a:pPr lvl="1" eaLnBrk="1" hangingPunct="1"/>
            <a:r>
              <a:rPr lang="en-US" altLang="en-US" sz="2400">
                <a:ea typeface="ＭＳ Ｐゴシック" panose="020B0600070205080204" pitchFamily="34" charset="-128"/>
              </a:rPr>
              <a:t>Eg</a:t>
            </a:r>
          </a:p>
          <a:p>
            <a:pPr marL="914400" lvl="2" indent="0" eaLnBrk="1" hangingPunct="1">
              <a:buFont typeface="Arial" panose="020B0604020202020204" pitchFamily="34" charset="0"/>
              <a:buNone/>
            </a:pPr>
            <a:r>
              <a:rPr lang="en-US" altLang="en-US" sz="1800" b="1">
                <a:latin typeface="Courier New" panose="02070309020205020404" pitchFamily="49" charset="0"/>
                <a:ea typeface="ＭＳ Ｐゴシック" panose="020B0600070205080204" pitchFamily="34" charset="-128"/>
                <a:cs typeface="Courier New" panose="02070309020205020404" pitchFamily="49" charset="0"/>
              </a:rPr>
              <a:t>&lt; p style= “font-siz:20”&gt; </a:t>
            </a:r>
          </a:p>
          <a:p>
            <a:pPr marL="914400" lvl="2" indent="0" eaLnBrk="1" hangingPunct="1">
              <a:buFont typeface="Arial" panose="020B0604020202020204" pitchFamily="34" charset="0"/>
              <a:buNone/>
            </a:pPr>
            <a:r>
              <a:rPr lang="en-US" altLang="en-US" sz="1800" b="1">
                <a:latin typeface="Courier New" panose="02070309020205020404" pitchFamily="49" charset="0"/>
                <a:ea typeface="ＭＳ Ｐゴシック" panose="020B0600070205080204" pitchFamily="34" charset="-128"/>
                <a:cs typeface="Courier New" panose="02070309020205020404" pitchFamily="49" charset="0"/>
              </a:rPr>
              <a:t>The text to be formatted? </a:t>
            </a:r>
          </a:p>
          <a:p>
            <a:pPr marL="914400" lvl="2" indent="0" eaLnBrk="1" hangingPunct="1">
              <a:buFont typeface="Arial" panose="020B0604020202020204" pitchFamily="34" charset="0"/>
              <a:buNone/>
            </a:pPr>
            <a:r>
              <a:rPr lang="en-US" altLang="en-US" sz="1800" b="1">
                <a:latin typeface="Courier New" panose="02070309020205020404" pitchFamily="49" charset="0"/>
                <a:ea typeface="ＭＳ Ｐゴシック" panose="020B0600070205080204" pitchFamily="34" charset="-128"/>
                <a:cs typeface="Courier New" panose="02070309020205020404" pitchFamily="49" charset="0"/>
              </a:rPr>
              <a:t>&lt;/p&gt;</a:t>
            </a:r>
          </a:p>
          <a:p>
            <a:pPr lvl="1" eaLnBrk="1" hangingPunct="1"/>
            <a:endParaRPr lang="en-US" altLang="en-US" sz="2400">
              <a:ea typeface="ＭＳ Ｐゴシック" panose="020B0600070205080204" pitchFamily="34" charset="-128"/>
            </a:endParaRPr>
          </a:p>
          <a:p>
            <a:pPr eaLnBrk="1" hangingPunct="1"/>
            <a:r>
              <a:rPr lang="en-US" altLang="en-US" sz="2800">
                <a:ea typeface="ＭＳ Ｐゴシック" panose="020B0600070205080204" pitchFamily="34" charset="-128"/>
              </a:rPr>
              <a:t>Each CSS property is followed by a colon and the value of the attribute</a:t>
            </a:r>
          </a:p>
          <a:p>
            <a:pPr lvl="1" eaLnBrk="1" hangingPunct="1"/>
            <a:r>
              <a:rPr lang="en-US" altLang="en-US" sz="2400">
                <a:ea typeface="ＭＳ Ｐゴシック" panose="020B0600070205080204" pitchFamily="34" charset="-128"/>
              </a:rPr>
              <a:t>Multiple property declarations are separated by a semicolon</a:t>
            </a:r>
          </a:p>
          <a:p>
            <a:pPr eaLnBrk="1" hangingPunct="1"/>
            <a:endParaRPr lang="en-US" altLang="en-US" sz="2800">
              <a:ea typeface="ＭＳ Ｐゴシック" panose="020B0600070205080204" pitchFamily="34" charset="-128"/>
            </a:endParaRPr>
          </a:p>
        </p:txBody>
      </p:sp>
      <p:sp>
        <p:nvSpPr>
          <p:cNvPr id="19460"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pPr eaLnBrk="1" hangingPunct="1"/>
            <a:r>
              <a:rPr altLang="en-US"/>
              <a:t>4.11 Media Types and Media Queries</a:t>
            </a:r>
          </a:p>
        </p:txBody>
      </p:sp>
      <p:sp>
        <p:nvSpPr>
          <p:cNvPr id="136195" name="Rectangle 3"/>
          <p:cNvSpPr>
            <a:spLocks noGrp="1" noChangeArrowheads="1"/>
          </p:cNvSpPr>
          <p:nvPr>
            <p:ph idx="1"/>
          </p:nvPr>
        </p:nvSpPr>
        <p:spPr/>
        <p:txBody>
          <a:bodyPr/>
          <a:lstStyle/>
          <a:p>
            <a:pPr eaLnBrk="1" hangingPunct="1"/>
            <a:r>
              <a:rPr lang="en-US" altLang="en-US">
                <a:ea typeface="ＭＳ Ｐゴシック" panose="020B0600070205080204" pitchFamily="34" charset="-128"/>
              </a:rPr>
              <a:t>CSS media types </a:t>
            </a:r>
          </a:p>
          <a:p>
            <a:pPr lvl="1" eaLnBrk="1" hangingPunct="1"/>
            <a:r>
              <a:rPr lang="en-US" altLang="en-US">
                <a:ea typeface="ＭＳ Ｐゴシック" panose="020B0600070205080204" pitchFamily="34" charset="-128"/>
              </a:rPr>
              <a:t>allow you to decide what a page should look like depending on the kind of media being used to display the page</a:t>
            </a:r>
          </a:p>
          <a:p>
            <a:pPr lvl="1" eaLnBrk="1" hangingPunct="1"/>
            <a:r>
              <a:rPr lang="en-US" altLang="en-US">
                <a:ea typeface="ＭＳ Ｐゴシック" panose="020B0600070205080204" pitchFamily="34" charset="-128"/>
              </a:rPr>
              <a:t>Most common media type for a web page is the </a:t>
            </a:r>
            <a:r>
              <a:rPr lang="en-US" altLang="en-US">
                <a:latin typeface="Lucida Console" panose="020B0609040504020204" pitchFamily="49" charset="0"/>
                <a:ea typeface="ＭＳ Ｐゴシック" panose="020B0600070205080204" pitchFamily="34" charset="-128"/>
              </a:rPr>
              <a:t>screen</a:t>
            </a:r>
            <a:r>
              <a:rPr lang="en-US" altLang="en-US">
                <a:ea typeface="ＭＳ Ｐゴシック" panose="020B0600070205080204" pitchFamily="34" charset="-128"/>
              </a:rPr>
              <a:t> media type, which is a standard computer screen</a:t>
            </a:r>
          </a:p>
        </p:txBody>
      </p:sp>
      <p:sp>
        <p:nvSpPr>
          <p:cNvPr id="136196"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pPr eaLnBrk="1" hangingPunct="1"/>
            <a:r>
              <a:rPr altLang="en-US"/>
              <a:t>4.11 Media Types and Media Queries (Cont.) </a:t>
            </a:r>
          </a:p>
        </p:txBody>
      </p:sp>
      <p:sp>
        <p:nvSpPr>
          <p:cNvPr id="138243" name="Rectangle 3"/>
          <p:cNvSpPr>
            <a:spLocks noGrp="1" noChangeArrowheads="1"/>
          </p:cNvSpPr>
          <p:nvPr>
            <p:ph idx="1"/>
          </p:nvPr>
        </p:nvSpPr>
        <p:spPr/>
        <p:txBody>
          <a:bodyPr/>
          <a:lstStyle/>
          <a:p>
            <a:pPr eaLnBrk="1" hangingPunct="1"/>
            <a:r>
              <a:rPr lang="en-US" altLang="en-US">
                <a:ea typeface="ＭＳ Ｐゴシック" panose="020B0600070205080204" pitchFamily="34" charset="-128"/>
              </a:rPr>
              <a:t>A block of styles that applies to all media types is declared by </a:t>
            </a:r>
            <a:r>
              <a:rPr lang="en-US" altLang="en-US">
                <a:latin typeface="Lucida Console" panose="020B0609040504020204" pitchFamily="49" charset="0"/>
                <a:ea typeface="ＭＳ Ｐゴシック" panose="020B0600070205080204" pitchFamily="34" charset="-128"/>
              </a:rPr>
              <a:t>@media all</a:t>
            </a:r>
            <a:r>
              <a:rPr lang="en-US" altLang="en-US">
                <a:ea typeface="ＭＳ Ｐゴシック" panose="020B0600070205080204" pitchFamily="34" charset="-128"/>
              </a:rPr>
              <a:t> and enclosed in curly braces</a:t>
            </a:r>
          </a:p>
          <a:p>
            <a:pPr eaLnBrk="1" hangingPunct="1"/>
            <a:r>
              <a:rPr lang="en-US" altLang="en-US">
                <a:ea typeface="ＭＳ Ｐゴシック" panose="020B0600070205080204" pitchFamily="34" charset="-128"/>
              </a:rPr>
              <a:t>To create a block of styles that apply to a single media type such as </a:t>
            </a:r>
            <a:r>
              <a:rPr lang="en-US" altLang="en-US">
                <a:latin typeface="Lucida Console" panose="020B0609040504020204" pitchFamily="49" charset="0"/>
                <a:ea typeface="ＭＳ Ｐゴシック" panose="020B0600070205080204" pitchFamily="34" charset="-128"/>
              </a:rPr>
              <a:t>print</a:t>
            </a:r>
            <a:r>
              <a:rPr lang="en-US" altLang="en-US">
                <a:ea typeface="ＭＳ Ｐゴシック" panose="020B0600070205080204" pitchFamily="34" charset="-128"/>
              </a:rPr>
              <a:t>, use </a:t>
            </a:r>
            <a:r>
              <a:rPr lang="en-US" altLang="en-US">
                <a:latin typeface="Lucida Console" panose="020B0609040504020204" pitchFamily="49" charset="0"/>
                <a:ea typeface="ＭＳ Ｐゴシック" panose="020B0600070205080204" pitchFamily="34" charset="-128"/>
              </a:rPr>
              <a:t>@media print</a:t>
            </a:r>
            <a:r>
              <a:rPr lang="en-US" altLang="en-US">
                <a:ea typeface="ＭＳ Ｐゴシック" panose="020B0600070205080204" pitchFamily="34" charset="-128"/>
              </a:rPr>
              <a:t> and enclose the style rules in curly braces</a:t>
            </a:r>
          </a:p>
        </p:txBody>
      </p:sp>
      <p:sp>
        <p:nvSpPr>
          <p:cNvPr id="138244"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a:lstStyle/>
          <a:p>
            <a:pPr eaLnBrk="1" hangingPunct="1"/>
            <a:r>
              <a:rPr altLang="en-US"/>
              <a:t>4.11 Media Types and Media Queries (Cont.) </a:t>
            </a:r>
          </a:p>
        </p:txBody>
      </p:sp>
      <p:sp>
        <p:nvSpPr>
          <p:cNvPr id="140291" name="Rectangle 3"/>
          <p:cNvSpPr>
            <a:spLocks noGrp="1" noChangeArrowheads="1"/>
          </p:cNvSpPr>
          <p:nvPr>
            <p:ph idx="1"/>
          </p:nvPr>
        </p:nvSpPr>
        <p:spPr/>
        <p:txBody>
          <a:bodyPr/>
          <a:lstStyle/>
          <a:p>
            <a:pPr eaLnBrk="1" hangingPunct="1"/>
            <a:r>
              <a:rPr lang="en-US" altLang="en-US">
                <a:ea typeface="ＭＳ Ｐゴシック" panose="020B0600070205080204" pitchFamily="34" charset="-128"/>
              </a:rPr>
              <a:t>Other media types in CSS include:</a:t>
            </a:r>
          </a:p>
          <a:p>
            <a:pPr lvl="1" eaLnBrk="1" hangingPunct="1"/>
            <a:r>
              <a:rPr lang="en-US" altLang="en-US">
                <a:latin typeface="Lucida Console" panose="020B0609040504020204" pitchFamily="49" charset="0"/>
                <a:ea typeface="ＭＳ Ｐゴシック" panose="020B0600070205080204" pitchFamily="34" charset="-128"/>
              </a:rPr>
              <a:t>handheld</a:t>
            </a:r>
          </a:p>
          <a:p>
            <a:pPr lvl="2" eaLnBrk="1" hangingPunct="1"/>
            <a:r>
              <a:rPr lang="en-US" altLang="en-US">
                <a:ea typeface="ＭＳ Ｐゴシック" panose="020B0600070205080204" pitchFamily="34" charset="-128"/>
              </a:rPr>
              <a:t>Designed for mobile Internet devices</a:t>
            </a:r>
          </a:p>
          <a:p>
            <a:pPr lvl="1" eaLnBrk="1" hangingPunct="1"/>
            <a:r>
              <a:rPr lang="en-US" altLang="en-US">
                <a:latin typeface="Lucida Console" panose="020B0609040504020204" pitchFamily="49" charset="0"/>
                <a:ea typeface="ＭＳ Ｐゴシック" panose="020B0600070205080204" pitchFamily="34" charset="-128"/>
              </a:rPr>
              <a:t>braille</a:t>
            </a:r>
          </a:p>
          <a:p>
            <a:pPr lvl="2" eaLnBrk="1" hangingPunct="1"/>
            <a:r>
              <a:rPr lang="en-US" altLang="en-US">
                <a:ea typeface="ＭＳ Ｐゴシック" panose="020B0600070205080204" pitchFamily="34" charset="-128"/>
              </a:rPr>
              <a:t>For machines that can read or print web pages in braille</a:t>
            </a:r>
          </a:p>
          <a:p>
            <a:pPr lvl="1" eaLnBrk="1" hangingPunct="1"/>
            <a:r>
              <a:rPr lang="en-US" altLang="en-US">
                <a:latin typeface="Lucida Console" panose="020B0609040504020204" pitchFamily="49" charset="0"/>
                <a:ea typeface="ＭＳ Ｐゴシック" panose="020B0600070205080204" pitchFamily="34" charset="-128"/>
              </a:rPr>
              <a:t>speech</a:t>
            </a:r>
          </a:p>
          <a:p>
            <a:pPr lvl="2" eaLnBrk="1" hangingPunct="1"/>
            <a:r>
              <a:rPr lang="en-US" altLang="en-US">
                <a:ea typeface="ＭＳ Ｐゴシック" panose="020B0600070205080204" pitchFamily="34" charset="-128"/>
              </a:rPr>
              <a:t>Allow the programmer to give a speech-synthesizing web browser more information about the content of the web page</a:t>
            </a:r>
          </a:p>
          <a:p>
            <a:pPr lvl="1" eaLnBrk="1" hangingPunct="1"/>
            <a:r>
              <a:rPr lang="en-US" altLang="en-US">
                <a:latin typeface="Lucida Console" panose="020B0609040504020204" pitchFamily="49" charset="0"/>
                <a:ea typeface="ＭＳ Ｐゴシック" panose="020B0600070205080204" pitchFamily="34" charset="-128"/>
              </a:rPr>
              <a:t>print</a:t>
            </a:r>
          </a:p>
          <a:p>
            <a:pPr lvl="2" eaLnBrk="1" hangingPunct="1"/>
            <a:r>
              <a:rPr lang="en-US" altLang="en-US">
                <a:ea typeface="ＭＳ Ｐゴシック" panose="020B0600070205080204" pitchFamily="34" charset="-128"/>
              </a:rPr>
              <a:t>Affects a web page’s appearance when it is printed</a:t>
            </a:r>
          </a:p>
        </p:txBody>
      </p:sp>
      <p:sp>
        <p:nvSpPr>
          <p:cNvPr id="140292"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altLang="en-US"/>
              <a:t>4.11 Media Types and Media Queries (Cont.) </a:t>
            </a:r>
          </a:p>
        </p:txBody>
      </p:sp>
      <p:sp>
        <p:nvSpPr>
          <p:cNvPr id="142339" name="Rectangle 3"/>
          <p:cNvSpPr>
            <a:spLocks noGrp="1" noChangeArrowheads="1"/>
          </p:cNvSpPr>
          <p:nvPr>
            <p:ph idx="1"/>
          </p:nvPr>
        </p:nvSpPr>
        <p:spPr/>
        <p:txBody>
          <a:bodyPr/>
          <a:lstStyle/>
          <a:p>
            <a:pPr eaLnBrk="1" hangingPunct="1"/>
            <a:r>
              <a:rPr lang="en-US" altLang="en-US">
                <a:ea typeface="ＭＳ Ｐゴシック" panose="020B0600070205080204" pitchFamily="34" charset="-128"/>
              </a:rPr>
              <a:t>Figure 4.16 gives a simple classic example that applies one set of styles when the document is viewed on all media (including screens) other than a printer, and another when the document is printed. </a:t>
            </a:r>
          </a:p>
          <a:p>
            <a:pPr eaLnBrk="1" hangingPunct="1"/>
            <a:r>
              <a:rPr lang="en-US" altLang="en-US">
                <a:ea typeface="ＭＳ Ｐゴシック" panose="020B0600070205080204" pitchFamily="34" charset="-128"/>
              </a:rPr>
              <a:t>To see the difference, look at the screen captures below the paragraph or use the Print Preview feature in your browser if it has one.</a:t>
            </a:r>
          </a:p>
        </p:txBody>
      </p:sp>
      <p:sp>
        <p:nvSpPr>
          <p:cNvPr id="142340"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6" name="Picture 1" descr="iw3htp5_04_CSS_pt1_Page_4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387"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10" name="Picture 1" descr="iw3htp5_04_CSS_pt1_Page_4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1"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4" name="Picture 1" descr="iw3htp5_04_CSS_pt1_Page_4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123825" y="1143000"/>
            <a:ext cx="9144000" cy="555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5"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8" name="Picture 1" descr="iw3htp5_04_CSS_pt1_Page_4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6350" y="1143000"/>
            <a:ext cx="9144000" cy="555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459"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1" descr="iw3htp5_04_CSS_pt1_Page_4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1752600"/>
            <a:ext cx="9144000" cy="555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3"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1" descr="iw3htp5_04_CSS_pt1_Page_5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1600200"/>
            <a:ext cx="9144000" cy="555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07"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altLang="en-US"/>
              <a:t>4.2 Inline Styles</a:t>
            </a:r>
          </a:p>
        </p:txBody>
      </p:sp>
      <p:sp>
        <p:nvSpPr>
          <p:cNvPr id="3" name="Content Placeholder 2"/>
          <p:cNvSpPr>
            <a:spLocks noGrp="1"/>
          </p:cNvSpPr>
          <p:nvPr>
            <p:ph idx="1"/>
          </p:nvPr>
        </p:nvSpPr>
        <p:spPr/>
        <p:txBody>
          <a:bodyPr/>
          <a:lstStyle/>
          <a:p>
            <a:pPr eaLnBrk="1" hangingPunct="1">
              <a:lnSpc>
                <a:spcPct val="100000"/>
              </a:lnSpc>
              <a:defRPr/>
            </a:pPr>
            <a:r>
              <a:rPr lang="en-US" sz="3200" dirty="0"/>
              <a:t>Style sheet appears as the value of the </a:t>
            </a:r>
            <a:r>
              <a:rPr lang="en-US" sz="2800" dirty="0">
                <a:latin typeface="Courier New" panose="02070309020205020404" pitchFamily="49" charset="0"/>
              </a:rPr>
              <a:t>style</a:t>
            </a:r>
            <a:r>
              <a:rPr lang="en-US" sz="3200" dirty="0"/>
              <a:t> attribute</a:t>
            </a:r>
          </a:p>
          <a:p>
            <a:pPr eaLnBrk="1" hangingPunct="1">
              <a:lnSpc>
                <a:spcPct val="100000"/>
              </a:lnSpc>
              <a:defRPr/>
            </a:pPr>
            <a:r>
              <a:rPr lang="en-US" sz="3200" dirty="0"/>
              <a:t>General form:</a:t>
            </a:r>
          </a:p>
          <a:p>
            <a:pPr marL="0" indent="0" eaLnBrk="1" hangingPunct="1">
              <a:lnSpc>
                <a:spcPct val="100000"/>
              </a:lnSpc>
              <a:buFont typeface="Arial" panose="020B0604020202020204" pitchFamily="34" charset="0"/>
              <a:buNone/>
              <a:defRPr/>
            </a:pPr>
            <a:r>
              <a:rPr lang="en-US" sz="3200" dirty="0"/>
              <a:t>        </a:t>
            </a:r>
            <a:r>
              <a:rPr lang="en-US" sz="2800" dirty="0">
                <a:latin typeface="Courier New" panose="02070309020205020404" pitchFamily="49" charset="0"/>
              </a:rPr>
              <a:t>style = "</a:t>
            </a:r>
            <a:r>
              <a:rPr lang="en-US" sz="3200" dirty="0"/>
              <a:t>property_1</a:t>
            </a:r>
            <a:r>
              <a:rPr lang="en-US" sz="2800" dirty="0">
                <a:latin typeface="Courier New" panose="02070309020205020404" pitchFamily="49" charset="0"/>
              </a:rPr>
              <a:t>:</a:t>
            </a:r>
            <a:r>
              <a:rPr lang="en-US" sz="3200" dirty="0"/>
              <a:t> value_1</a:t>
            </a:r>
            <a:r>
              <a:rPr lang="en-US" sz="2800" dirty="0">
                <a:latin typeface="Courier New" panose="02070309020205020404" pitchFamily="49" charset="0"/>
              </a:rPr>
              <a:t>;</a:t>
            </a:r>
            <a:r>
              <a:rPr lang="en-US" sz="3200" dirty="0"/>
              <a:t> </a:t>
            </a:r>
          </a:p>
          <a:p>
            <a:pPr marL="0" indent="0" eaLnBrk="1" hangingPunct="1">
              <a:lnSpc>
                <a:spcPct val="100000"/>
              </a:lnSpc>
              <a:buFont typeface="Arial" panose="020B0604020202020204" pitchFamily="34" charset="0"/>
              <a:buNone/>
              <a:defRPr/>
            </a:pPr>
            <a:r>
              <a:rPr lang="en-US" sz="3200" dirty="0"/>
              <a:t>                         property_2</a:t>
            </a:r>
            <a:r>
              <a:rPr lang="en-US" sz="2800" dirty="0">
                <a:latin typeface="Courier New" panose="02070309020205020404" pitchFamily="49" charset="0"/>
              </a:rPr>
              <a:t>:</a:t>
            </a:r>
            <a:r>
              <a:rPr lang="en-US" sz="3200" dirty="0"/>
              <a:t> value_2</a:t>
            </a:r>
            <a:r>
              <a:rPr lang="en-US" sz="2800" dirty="0">
                <a:latin typeface="Courier New" panose="02070309020205020404" pitchFamily="49" charset="0"/>
              </a:rPr>
              <a:t>;</a:t>
            </a:r>
            <a:endParaRPr lang="en-US" sz="3200" dirty="0"/>
          </a:p>
          <a:p>
            <a:pPr marL="0" indent="0" eaLnBrk="1" hangingPunct="1">
              <a:lnSpc>
                <a:spcPct val="100000"/>
              </a:lnSpc>
              <a:buFont typeface="Arial" panose="020B0604020202020204" pitchFamily="34" charset="0"/>
              <a:buNone/>
              <a:defRPr/>
            </a:pPr>
            <a:r>
              <a:rPr lang="en-US" sz="3200" dirty="0"/>
              <a:t>                          …</a:t>
            </a:r>
          </a:p>
          <a:p>
            <a:pPr marL="0" indent="0" eaLnBrk="1" hangingPunct="1">
              <a:lnSpc>
                <a:spcPct val="100000"/>
              </a:lnSpc>
              <a:buFont typeface="Arial" panose="020B0604020202020204" pitchFamily="34" charset="0"/>
              <a:buNone/>
              <a:defRPr/>
            </a:pPr>
            <a:r>
              <a:rPr lang="en-US" sz="3200" dirty="0"/>
              <a:t>                         </a:t>
            </a:r>
            <a:r>
              <a:rPr lang="en-US" sz="3200" dirty="0" err="1"/>
              <a:t>property_n</a:t>
            </a:r>
            <a:r>
              <a:rPr lang="en-US" sz="2800" dirty="0">
                <a:latin typeface="Courier New" panose="02070309020205020404" pitchFamily="49" charset="0"/>
              </a:rPr>
              <a:t>:</a:t>
            </a:r>
            <a:r>
              <a:rPr lang="en-US" sz="3200" dirty="0"/>
              <a:t> </a:t>
            </a:r>
            <a:r>
              <a:rPr lang="en-US" sz="3200" dirty="0" err="1"/>
              <a:t>value_n</a:t>
            </a:r>
            <a:r>
              <a:rPr lang="en-US" sz="2800" dirty="0">
                <a:latin typeface="Courier New" panose="02070309020205020404" pitchFamily="49" charset="0"/>
              </a:rPr>
              <a:t>"</a:t>
            </a:r>
          </a:p>
          <a:p>
            <a:pPr eaLnBrk="1" hangingPunct="1">
              <a:defRPr/>
            </a:pPr>
            <a:endParaRPr 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lstStyle/>
          <a:p>
            <a:pPr eaLnBrk="1" hangingPunct="1"/>
            <a:r>
              <a:rPr altLang="en-US"/>
              <a:t>4.11 Media Types and Media Queries (Cont.) </a:t>
            </a:r>
          </a:p>
        </p:txBody>
      </p:sp>
      <p:sp>
        <p:nvSpPr>
          <p:cNvPr id="89092" name="Rectangle 3"/>
          <p:cNvSpPr>
            <a:spLocks noGrp="1" noChangeArrowheads="1"/>
          </p:cNvSpPr>
          <p:nvPr>
            <p:ph idx="1"/>
          </p:nvPr>
        </p:nvSpPr>
        <p:spPr/>
        <p:txBody>
          <a:bodyPr>
            <a:normAutofit fontScale="92500" lnSpcReduction="10000"/>
          </a:bodyPr>
          <a:lstStyle/>
          <a:p>
            <a:pPr marL="109728" indent="0" eaLnBrk="1" fontAlgn="auto" hangingPunct="1">
              <a:spcAft>
                <a:spcPts val="0"/>
              </a:spcAft>
              <a:buFont typeface="Wingdings 3"/>
              <a:buNone/>
              <a:defRPr/>
            </a:pPr>
            <a:r>
              <a:rPr lang="en-US" b="1" dirty="0"/>
              <a:t>Media Queries</a:t>
            </a:r>
          </a:p>
          <a:p>
            <a:pPr marL="365760" indent="-256032" eaLnBrk="1" fontAlgn="auto" hangingPunct="1">
              <a:spcAft>
                <a:spcPts val="0"/>
              </a:spcAft>
              <a:buFont typeface="Wingdings 3"/>
              <a:buChar char=""/>
              <a:defRPr/>
            </a:pPr>
            <a:r>
              <a:rPr lang="en-US" dirty="0"/>
              <a:t>Allow you to format your content to specific output devices. </a:t>
            </a:r>
          </a:p>
          <a:p>
            <a:pPr marL="365760" indent="-256032" eaLnBrk="1" fontAlgn="auto" hangingPunct="1">
              <a:spcAft>
                <a:spcPts val="0"/>
              </a:spcAft>
              <a:buFont typeface="Wingdings 3"/>
              <a:buChar char=""/>
              <a:defRPr/>
            </a:pPr>
            <a:r>
              <a:rPr lang="en-US" dirty="0"/>
              <a:t>Include a media type and expressions that check the media features of the output device. </a:t>
            </a:r>
          </a:p>
          <a:p>
            <a:pPr marL="365760" indent="-256032" eaLnBrk="1" fontAlgn="auto" hangingPunct="1">
              <a:spcAft>
                <a:spcPts val="0"/>
              </a:spcAft>
              <a:buFont typeface="Wingdings 3"/>
              <a:buChar char=""/>
              <a:defRPr/>
            </a:pPr>
            <a:r>
              <a:rPr lang="en-US" dirty="0"/>
              <a:t>Common media features include: </a:t>
            </a:r>
          </a:p>
          <a:p>
            <a:pPr marL="621792" lvl="1" eaLnBrk="1" fontAlgn="auto" hangingPunct="1">
              <a:spcBef>
                <a:spcPts val="324"/>
              </a:spcBef>
              <a:spcAft>
                <a:spcPts val="0"/>
              </a:spcAft>
              <a:defRPr/>
            </a:pPr>
            <a:r>
              <a:rPr lang="en-US" dirty="0">
                <a:latin typeface="Lucida Console" pitchFamily="49" charset="0"/>
              </a:rPr>
              <a:t>width</a:t>
            </a:r>
            <a:r>
              <a:rPr lang="en-US" dirty="0"/>
              <a:t>—the width of the part of the screen on which the document is rendered, including any scrollbars</a:t>
            </a:r>
          </a:p>
          <a:p>
            <a:pPr marL="621792" lvl="1" eaLnBrk="1" fontAlgn="auto" hangingPunct="1">
              <a:spcBef>
                <a:spcPts val="324"/>
              </a:spcBef>
              <a:spcAft>
                <a:spcPts val="0"/>
              </a:spcAft>
              <a:defRPr/>
            </a:pPr>
            <a:r>
              <a:rPr lang="en-US" dirty="0">
                <a:latin typeface="Lucida Console" pitchFamily="49" charset="0"/>
              </a:rPr>
              <a:t>height</a:t>
            </a:r>
            <a:r>
              <a:rPr lang="en-US" dirty="0"/>
              <a:t>—the height of the part of the screen on which the document is rendered, including any scrollbars</a:t>
            </a:r>
          </a:p>
          <a:p>
            <a:pPr marL="621792" lvl="1" eaLnBrk="1" fontAlgn="auto" hangingPunct="1">
              <a:spcBef>
                <a:spcPts val="324"/>
              </a:spcBef>
              <a:spcAft>
                <a:spcPts val="0"/>
              </a:spcAft>
              <a:defRPr/>
            </a:pPr>
            <a:r>
              <a:rPr lang="en-US" dirty="0">
                <a:latin typeface="Lucida Console" pitchFamily="49" charset="0"/>
              </a:rPr>
              <a:t>device-width</a:t>
            </a:r>
            <a:r>
              <a:rPr lang="en-US" dirty="0"/>
              <a:t>—the width of the screen of the output device</a:t>
            </a:r>
          </a:p>
          <a:p>
            <a:pPr marL="621792" lvl="1" eaLnBrk="1" fontAlgn="auto" hangingPunct="1">
              <a:spcBef>
                <a:spcPts val="324"/>
              </a:spcBef>
              <a:spcAft>
                <a:spcPts val="0"/>
              </a:spcAft>
              <a:defRPr/>
            </a:pPr>
            <a:r>
              <a:rPr lang="en-US" dirty="0"/>
              <a:t>device-height—the height of the screen of the output device</a:t>
            </a:r>
          </a:p>
          <a:p>
            <a:pPr marL="621792" lvl="1" eaLnBrk="1" fontAlgn="auto" hangingPunct="1">
              <a:spcBef>
                <a:spcPts val="324"/>
              </a:spcBef>
              <a:spcAft>
                <a:spcPts val="0"/>
              </a:spcAft>
              <a:defRPr/>
            </a:pPr>
            <a:r>
              <a:rPr lang="en-US" dirty="0">
                <a:latin typeface="Lucida Console" pitchFamily="49" charset="0"/>
              </a:rPr>
              <a:t>orientation</a:t>
            </a:r>
            <a:r>
              <a:rPr lang="en-US" dirty="0"/>
              <a:t>—if the height is greater than the width, orientation is portrait, and if the width is greater than the height, orientation is landscape</a:t>
            </a:r>
          </a:p>
          <a:p>
            <a:pPr marL="621792" lvl="1" eaLnBrk="1" fontAlgn="auto" hangingPunct="1">
              <a:spcBef>
                <a:spcPts val="324"/>
              </a:spcBef>
              <a:spcAft>
                <a:spcPts val="0"/>
              </a:spcAft>
              <a:defRPr/>
            </a:pPr>
            <a:r>
              <a:rPr lang="en-US" dirty="0">
                <a:latin typeface="Lucida Console" pitchFamily="49" charset="0"/>
              </a:rPr>
              <a:t>aspect-ratio</a:t>
            </a:r>
            <a:r>
              <a:rPr lang="en-US" dirty="0"/>
              <a:t>—the ratio of width to height</a:t>
            </a:r>
          </a:p>
          <a:p>
            <a:pPr marL="621792" lvl="1" eaLnBrk="1" fontAlgn="auto" hangingPunct="1">
              <a:spcBef>
                <a:spcPts val="324"/>
              </a:spcBef>
              <a:spcAft>
                <a:spcPts val="0"/>
              </a:spcAft>
              <a:defRPr/>
            </a:pPr>
            <a:r>
              <a:rPr lang="en-US" dirty="0">
                <a:latin typeface="Lucida Console" pitchFamily="49" charset="0"/>
              </a:rPr>
              <a:t>device-aspect-ratio</a:t>
            </a:r>
            <a:r>
              <a:rPr lang="en-US" dirty="0"/>
              <a:t>—the ratio of device-width to device-height</a:t>
            </a:r>
          </a:p>
        </p:txBody>
      </p:sp>
      <p:sp>
        <p:nvSpPr>
          <p:cNvPr id="150532"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pPr eaLnBrk="1" hangingPunct="1"/>
            <a:r>
              <a:rPr altLang="en-US" sz="3200"/>
              <a:t>4.12 Drop-Down Menus </a:t>
            </a:r>
          </a:p>
        </p:txBody>
      </p:sp>
      <p:sp>
        <p:nvSpPr>
          <p:cNvPr id="152579" name="Rectangle 3"/>
          <p:cNvSpPr>
            <a:spLocks noGrp="1" noChangeArrowheads="1"/>
          </p:cNvSpPr>
          <p:nvPr>
            <p:ph idx="1"/>
          </p:nvPr>
        </p:nvSpPr>
        <p:spPr/>
        <p:txBody>
          <a:bodyPr/>
          <a:lstStyle/>
          <a:p>
            <a:pPr eaLnBrk="1" hangingPunct="1"/>
            <a:r>
              <a:rPr lang="en-US" altLang="en-US">
                <a:latin typeface="Lucida Console" panose="020B0609040504020204" pitchFamily="49" charset="0"/>
                <a:ea typeface="ＭＳ Ｐゴシック" panose="020B0600070205080204" pitchFamily="34" charset="-128"/>
              </a:rPr>
              <a:t>:hover</a:t>
            </a:r>
            <a:r>
              <a:rPr lang="en-US" altLang="en-US">
                <a:ea typeface="ＭＳ Ｐゴシック" panose="020B0600070205080204" pitchFamily="34" charset="-128"/>
              </a:rPr>
              <a:t> pseudoclass </a:t>
            </a:r>
          </a:p>
          <a:p>
            <a:pPr lvl="1" eaLnBrk="1" hangingPunct="1"/>
            <a:r>
              <a:rPr lang="en-US" altLang="en-US">
                <a:ea typeface="ＭＳ Ｐゴシック" panose="020B0600070205080204" pitchFamily="34" charset="-128"/>
              </a:rPr>
              <a:t>used to apply styles to an element when the mouse cursor is over it</a:t>
            </a:r>
          </a:p>
          <a:p>
            <a:pPr eaLnBrk="1" hangingPunct="1"/>
            <a:r>
              <a:rPr lang="en-US" altLang="en-US">
                <a:latin typeface="Lucida Console" panose="020B0609040504020204" pitchFamily="49" charset="0"/>
                <a:ea typeface="ＭＳ Ｐゴシック" panose="020B0600070205080204" pitchFamily="34" charset="-128"/>
              </a:rPr>
              <a:t>display</a:t>
            </a:r>
            <a:r>
              <a:rPr lang="en-US" altLang="en-US">
                <a:ea typeface="ＭＳ Ｐゴシック" panose="020B0600070205080204" pitchFamily="34" charset="-128"/>
              </a:rPr>
              <a:t> property </a:t>
            </a:r>
          </a:p>
          <a:p>
            <a:pPr lvl="1" eaLnBrk="1" hangingPunct="1"/>
            <a:r>
              <a:rPr lang="en-US" altLang="en-US">
                <a:ea typeface="ＭＳ Ｐゴシック" panose="020B0600070205080204" pitchFamily="34" charset="-128"/>
              </a:rPr>
              <a:t>allows a programmer to decide if an element is displayed as a block element, inline element, or is not rendered at all (</a:t>
            </a:r>
            <a:r>
              <a:rPr lang="en-US" altLang="en-US">
                <a:latin typeface="Lucida Console" panose="020B0609040504020204" pitchFamily="49" charset="0"/>
                <a:ea typeface="ＭＳ Ｐゴシック" panose="020B0600070205080204" pitchFamily="34" charset="-128"/>
              </a:rPr>
              <a:t>none</a:t>
            </a:r>
            <a:r>
              <a:rPr lang="en-US" altLang="en-US">
                <a:ea typeface="ＭＳ Ｐゴシック" panose="020B0600070205080204" pitchFamily="34" charset="-128"/>
              </a:rPr>
              <a:t>)</a:t>
            </a:r>
          </a:p>
        </p:txBody>
      </p:sp>
      <p:sp>
        <p:nvSpPr>
          <p:cNvPr id="152580"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6" name="Picture 1" descr="iw3htp5_04_CSS_pt1_Page_5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19050" y="609600"/>
            <a:ext cx="9144000" cy="555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27"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0" name="Picture 1" descr="iw3htp5_04_CSS_pt1_Page_52"/>
          <p:cNvPicPr>
            <a:picLocks noGrp="1" noChangeAspect="1"/>
          </p:cNvPicPr>
          <p:nvPr isPhoto="1"/>
        </p:nvPicPr>
        <p:blipFill>
          <a:blip r:embed="rId3">
            <a:extLst>
              <a:ext uri="{28A0092B-C50C-407E-A947-70E740481C1C}">
                <a14:useLocalDpi xmlns:a14="http://schemas.microsoft.com/office/drawing/2010/main" val="0"/>
              </a:ext>
            </a:extLst>
          </a:blip>
          <a:srcRect r="32516" b="19017"/>
          <a:stretch>
            <a:fillRect/>
          </a:stretch>
        </p:blipFill>
        <p:spPr bwMode="auto">
          <a:xfrm>
            <a:off x="77788" y="1371600"/>
            <a:ext cx="6170612"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1"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8" name="Picture 1" descr="iw3htp5_04_CSS_pt1_Page_5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11113" y="1219200"/>
            <a:ext cx="9144001" cy="555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699"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2" name="Picture 1" descr="iw3htp5_04_CSS_pt1_Page_5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130651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23"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6" name="Picture 1" descr="iw3htp5_04_CSS_pt1_Page_5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130651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47"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lstStyle/>
          <a:p>
            <a:pPr eaLnBrk="1" hangingPunct="1"/>
            <a:r>
              <a:rPr altLang="en-US"/>
              <a:t>4.13 (Optional) User Style Sheets </a:t>
            </a:r>
          </a:p>
        </p:txBody>
      </p:sp>
      <p:sp>
        <p:nvSpPr>
          <p:cNvPr id="160771" name="Rectangle 3"/>
          <p:cNvSpPr>
            <a:spLocks noGrp="1" noChangeArrowheads="1"/>
          </p:cNvSpPr>
          <p:nvPr>
            <p:ph idx="1"/>
          </p:nvPr>
        </p:nvSpPr>
        <p:spPr/>
        <p:txBody>
          <a:bodyPr/>
          <a:lstStyle/>
          <a:p>
            <a:pPr eaLnBrk="1" hangingPunct="1"/>
            <a:r>
              <a:rPr lang="en-US" altLang="en-US">
                <a:ea typeface="ＭＳ Ｐゴシック" panose="020B0600070205080204" pitchFamily="34" charset="-128"/>
              </a:rPr>
              <a:t>Users can define their own user style sheets to format pages based on their preferences</a:t>
            </a:r>
          </a:p>
          <a:p>
            <a:pPr eaLnBrk="1" hangingPunct="1"/>
            <a:r>
              <a:rPr lang="en-US" altLang="en-US">
                <a:ea typeface="ＭＳ Ｐゴシック" panose="020B0600070205080204" pitchFamily="34" charset="-128"/>
              </a:rPr>
              <a:t>Absolute font size measurements override user style sheets, while relative font sizes will yield to a user-defined style</a:t>
            </a:r>
          </a:p>
          <a:p>
            <a:pPr eaLnBrk="1" hangingPunct="1"/>
            <a:r>
              <a:rPr lang="en-US" altLang="en-US">
                <a:ea typeface="ＭＳ Ｐゴシック" panose="020B0600070205080204" pitchFamily="34" charset="-128"/>
              </a:rPr>
              <a:t>User style sheets are not linked to a document; rather, they are set in the browser’s options</a:t>
            </a:r>
          </a:p>
        </p:txBody>
      </p:sp>
      <p:sp>
        <p:nvSpPr>
          <p:cNvPr id="160772"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a:lstStyle/>
          <a:p>
            <a:pPr eaLnBrk="1" hangingPunct="1"/>
            <a:r>
              <a:rPr altLang="en-US"/>
              <a:t>4.13 (Optional) User Style Sheets </a:t>
            </a:r>
          </a:p>
        </p:txBody>
      </p:sp>
      <p:sp>
        <p:nvSpPr>
          <p:cNvPr id="162819" name="Rectangle 3"/>
          <p:cNvSpPr>
            <a:spLocks noGrp="1" noChangeArrowheads="1"/>
          </p:cNvSpPr>
          <p:nvPr>
            <p:ph idx="1"/>
          </p:nvPr>
        </p:nvSpPr>
        <p:spPr/>
        <p:txBody>
          <a:bodyPr/>
          <a:lstStyle/>
          <a:p>
            <a:pPr eaLnBrk="1" hangingPunct="1"/>
            <a:r>
              <a:rPr lang="en-US" altLang="en-US">
                <a:ea typeface="ＭＳ Ｐゴシック" panose="020B0600070205080204" pitchFamily="34" charset="-128"/>
              </a:rPr>
              <a:t>Figure 4.18 contains an author style. </a:t>
            </a:r>
          </a:p>
          <a:p>
            <a:pPr eaLnBrk="1" hangingPunct="1"/>
            <a:r>
              <a:rPr lang="en-US" altLang="en-US">
                <a:ea typeface="ＭＳ Ｐゴシック" panose="020B0600070205080204" pitchFamily="34" charset="-128"/>
              </a:rPr>
              <a:t>User style sheets are external style sheets. Figure 4.19 shows a user style sheet that sets the body’s </a:t>
            </a:r>
            <a:r>
              <a:rPr lang="en-US" altLang="en-US">
                <a:latin typeface="Lucida Console" panose="020B0609040504020204" pitchFamily="49" charset="0"/>
                <a:ea typeface="ＭＳ Ｐゴシック" panose="020B0600070205080204" pitchFamily="34" charset="-128"/>
              </a:rPr>
              <a:t>font-size</a:t>
            </a:r>
            <a:r>
              <a:rPr lang="en-US" altLang="en-US">
                <a:ea typeface="ＭＳ Ｐゴシック" panose="020B0600070205080204" pitchFamily="34" charset="-128"/>
              </a:rPr>
              <a:t> to 20pt, </a:t>
            </a:r>
            <a:r>
              <a:rPr lang="en-US" altLang="en-US">
                <a:latin typeface="Lucida Console" panose="020B0609040504020204" pitchFamily="49" charset="0"/>
                <a:ea typeface="ＭＳ Ｐゴシック" panose="020B0600070205080204" pitchFamily="34" charset="-128"/>
              </a:rPr>
              <a:t>color</a:t>
            </a:r>
            <a:r>
              <a:rPr lang="en-US" altLang="en-US">
                <a:ea typeface="ＭＳ Ｐゴシック" panose="020B0600070205080204" pitchFamily="34" charset="-128"/>
              </a:rPr>
              <a:t> to </a:t>
            </a:r>
            <a:r>
              <a:rPr lang="en-US" altLang="en-US">
                <a:latin typeface="Lucida Console" panose="020B0609040504020204" pitchFamily="49" charset="0"/>
                <a:ea typeface="ＭＳ Ｐゴシック" panose="020B0600070205080204" pitchFamily="34" charset="-128"/>
              </a:rPr>
              <a:t>yellow</a:t>
            </a:r>
            <a:r>
              <a:rPr lang="en-US" altLang="en-US">
                <a:ea typeface="ＭＳ Ｐゴシック" panose="020B0600070205080204" pitchFamily="34" charset="-128"/>
              </a:rPr>
              <a:t> and </a:t>
            </a:r>
            <a:r>
              <a:rPr lang="en-US" altLang="en-US">
                <a:latin typeface="Lucida Console" panose="020B0609040504020204" pitchFamily="49" charset="0"/>
                <a:ea typeface="ＭＳ Ｐゴシック" panose="020B0600070205080204" pitchFamily="34" charset="-128"/>
              </a:rPr>
              <a:t>background-color</a:t>
            </a:r>
            <a:r>
              <a:rPr lang="en-US" altLang="en-US">
                <a:ea typeface="ＭＳ Ｐゴシック" panose="020B0600070205080204" pitchFamily="34" charset="-128"/>
              </a:rPr>
              <a:t> to </a:t>
            </a:r>
            <a:r>
              <a:rPr lang="en-US" altLang="en-US">
                <a:latin typeface="Lucida Console" panose="020B0609040504020204" pitchFamily="49" charset="0"/>
                <a:ea typeface="ＭＳ Ｐゴシック" panose="020B0600070205080204" pitchFamily="34" charset="-128"/>
              </a:rPr>
              <a:t>navy</a:t>
            </a:r>
            <a:r>
              <a:rPr lang="en-US" altLang="en-US">
                <a:ea typeface="ＭＳ Ｐゴシック" panose="020B0600070205080204" pitchFamily="34" charset="-128"/>
              </a:rPr>
              <a:t>. The </a:t>
            </a:r>
            <a:r>
              <a:rPr lang="en-US" altLang="en-US">
                <a:latin typeface="Lucida Console" panose="020B0609040504020204" pitchFamily="49" charset="0"/>
                <a:ea typeface="ＭＳ Ｐゴシック" panose="020B0600070205080204" pitchFamily="34" charset="-128"/>
              </a:rPr>
              <a:t>font-size</a:t>
            </a:r>
            <a:r>
              <a:rPr lang="en-US" altLang="en-US">
                <a:ea typeface="ＭＳ Ｐゴシック" panose="020B0600070205080204" pitchFamily="34" charset="-128"/>
              </a:rPr>
              <a:t> value specified in the user style sheet conflicts with the one in line 10 of Fig. 4.18.</a:t>
            </a:r>
          </a:p>
        </p:txBody>
      </p:sp>
      <p:sp>
        <p:nvSpPr>
          <p:cNvPr id="162820"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6" name="Picture 1" descr="iw3htp5_04_CSS_pt1_Page_5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107950" y="1341438"/>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67"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1" descr="iw3htp5_04_CSS_pt1_Page_0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1328738"/>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
        <p:nvSpPr>
          <p:cNvPr id="2" name="Rectangle 1"/>
          <p:cNvSpPr/>
          <p:nvPr/>
        </p:nvSpPr>
        <p:spPr>
          <a:xfrm>
            <a:off x="304800" y="431800"/>
            <a:ext cx="8382000" cy="954088"/>
          </a:xfrm>
          <a:prstGeom prst="rect">
            <a:avLst/>
          </a:prstGeom>
        </p:spPr>
        <p:txBody>
          <a:bodyPr>
            <a:spAutoFit/>
          </a:bodyPr>
          <a:lstStyle/>
          <a:p>
            <a:pPr eaLnBrk="1" hangingPunct="1">
              <a:spcAft>
                <a:spcPct val="25000"/>
              </a:spcAft>
              <a:buClr>
                <a:schemeClr val="tx1"/>
              </a:buClr>
              <a:defRPr/>
            </a:pPr>
            <a:r>
              <a:rPr lang="en-US" sz="2800" b="1" dirty="0">
                <a:solidFill>
                  <a:srgbClr val="0A017F"/>
                </a:solidFill>
                <a:latin typeface="+mj-lt"/>
                <a:ea typeface="ＭＳ Ｐゴシック" charset="-128"/>
                <a:cs typeface="ＭＳ Ｐゴシック" charset="-128"/>
              </a:rPr>
              <a:t>Figure 4.1 applies inline styles to p elements to alter their font size and color.</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90" name="Picture 1" descr="iw3htp5_04_CSS_pt1_Page_5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23813" y="1447800"/>
            <a:ext cx="9144000" cy="555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1"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4" name="Picture 1" descr="iw3htp5_04_CSS_pt1_Page_5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74613" y="1371600"/>
            <a:ext cx="9144000" cy="555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15"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p:txBody>
          <a:bodyPr/>
          <a:lstStyle/>
          <a:p>
            <a:pPr eaLnBrk="1" hangingPunct="1"/>
            <a:r>
              <a:rPr altLang="en-US"/>
              <a:t>4.13 (Optional) User Style Sheets </a:t>
            </a:r>
          </a:p>
        </p:txBody>
      </p:sp>
      <p:sp>
        <p:nvSpPr>
          <p:cNvPr id="93188" name="Rectangle 3"/>
          <p:cNvSpPr>
            <a:spLocks noGrp="1" noChangeArrowheads="1"/>
          </p:cNvSpPr>
          <p:nvPr>
            <p:ph idx="1"/>
          </p:nvPr>
        </p:nvSpPr>
        <p:spPr/>
        <p:txBody>
          <a:bodyPr>
            <a:normAutofit fontScale="92500" lnSpcReduction="10000"/>
          </a:bodyPr>
          <a:lstStyle/>
          <a:p>
            <a:pPr marL="109728" indent="0" eaLnBrk="1" fontAlgn="auto" hangingPunct="1">
              <a:spcAft>
                <a:spcPts val="0"/>
              </a:spcAft>
              <a:buFont typeface="Wingdings 3"/>
              <a:buNone/>
              <a:defRPr/>
            </a:pPr>
            <a:r>
              <a:rPr lang="en-US" b="1" dirty="0"/>
              <a:t>Adding a User Style Sheet</a:t>
            </a:r>
          </a:p>
          <a:p>
            <a:pPr marL="365760" indent="-256032" eaLnBrk="1" fontAlgn="auto" hangingPunct="1">
              <a:spcAft>
                <a:spcPts val="0"/>
              </a:spcAft>
              <a:buFont typeface="Wingdings 3"/>
              <a:buChar char=""/>
              <a:defRPr/>
            </a:pPr>
            <a:r>
              <a:rPr lang="en-US" dirty="0"/>
              <a:t>User style sheets are not linked to a document; rather, they’re set in the browser’s options. </a:t>
            </a:r>
          </a:p>
          <a:p>
            <a:pPr marL="365760" indent="-256032" eaLnBrk="1" fontAlgn="auto" hangingPunct="1">
              <a:spcAft>
                <a:spcPts val="0"/>
              </a:spcAft>
              <a:buFont typeface="Wingdings 3"/>
              <a:buChar char=""/>
              <a:defRPr/>
            </a:pPr>
            <a:r>
              <a:rPr lang="en-US" dirty="0"/>
              <a:t>To add a user style sheet in IE9, select </a:t>
            </a:r>
            <a:r>
              <a:rPr lang="en-US" b="1" dirty="0"/>
              <a:t>Internet Options...</a:t>
            </a:r>
            <a:r>
              <a:rPr lang="en-US" dirty="0"/>
              <a:t>, located in the </a:t>
            </a:r>
            <a:r>
              <a:rPr lang="en-US" b="1" dirty="0"/>
              <a:t>Tools</a:t>
            </a:r>
            <a:r>
              <a:rPr lang="en-US" dirty="0"/>
              <a:t> menu. In the </a:t>
            </a:r>
            <a:r>
              <a:rPr lang="en-US" b="1" dirty="0"/>
              <a:t>Internet Options </a:t>
            </a:r>
            <a:r>
              <a:rPr lang="en-US" dirty="0"/>
              <a:t>dialog (Fig. 4.20) that appears, click </a:t>
            </a:r>
            <a:r>
              <a:rPr lang="en-US" b="1" dirty="0"/>
              <a:t>Accessibility...</a:t>
            </a:r>
            <a:r>
              <a:rPr lang="en-US" dirty="0"/>
              <a:t>, check the </a:t>
            </a:r>
            <a:r>
              <a:rPr lang="en-US" b="1" dirty="0"/>
              <a:t>Format documents using my style sheet </a:t>
            </a:r>
            <a:r>
              <a:rPr lang="en-US" dirty="0"/>
              <a:t>checkbox, and type the location of the user style sheet. </a:t>
            </a:r>
          </a:p>
          <a:p>
            <a:pPr marL="365760" indent="-256032" eaLnBrk="1" fontAlgn="auto" hangingPunct="1">
              <a:spcAft>
                <a:spcPts val="0"/>
              </a:spcAft>
              <a:buFont typeface="Wingdings 3"/>
              <a:buChar char=""/>
              <a:defRPr/>
            </a:pPr>
            <a:r>
              <a:rPr lang="en-US" dirty="0"/>
              <a:t>To add a user style sheet in Firefox, find your Firefox profile using the instructions at </a:t>
            </a:r>
          </a:p>
          <a:p>
            <a:pPr marL="621792" lvl="1" eaLnBrk="1" fontAlgn="auto" hangingPunct="1">
              <a:spcBef>
                <a:spcPts val="324"/>
              </a:spcBef>
              <a:spcAft>
                <a:spcPts val="0"/>
              </a:spcAft>
              <a:defRPr/>
            </a:pPr>
            <a:r>
              <a:rPr lang="en-US" dirty="0"/>
              <a:t>www.mozilla.org/support/firefox/profile#locate </a:t>
            </a:r>
          </a:p>
          <a:p>
            <a:pPr marL="365760" indent="-256032" eaLnBrk="1" fontAlgn="auto" hangingPunct="1">
              <a:spcAft>
                <a:spcPts val="0"/>
              </a:spcAft>
              <a:buFont typeface="Wingdings 3"/>
              <a:buChar char=""/>
              <a:defRPr/>
            </a:pPr>
            <a:r>
              <a:rPr lang="en-US" dirty="0"/>
              <a:t>Place a style sheet called </a:t>
            </a:r>
            <a:r>
              <a:rPr lang="en-US" dirty="0">
                <a:latin typeface="Lucida Console" pitchFamily="49" charset="0"/>
              </a:rPr>
              <a:t>userContent.css</a:t>
            </a:r>
            <a:r>
              <a:rPr lang="en-US" dirty="0"/>
              <a:t> in the </a:t>
            </a:r>
            <a:r>
              <a:rPr lang="en-US" dirty="0">
                <a:latin typeface="Lucida Console" pitchFamily="49" charset="0"/>
              </a:rPr>
              <a:t>chrome</a:t>
            </a:r>
            <a:r>
              <a:rPr lang="en-US" dirty="0"/>
              <a:t> subdirectory. </a:t>
            </a:r>
          </a:p>
          <a:p>
            <a:pPr marL="365760" indent="-256032" eaLnBrk="1" fontAlgn="auto" hangingPunct="1">
              <a:spcAft>
                <a:spcPts val="0"/>
              </a:spcAft>
              <a:buFont typeface="Wingdings 3"/>
              <a:buChar char=""/>
              <a:defRPr/>
            </a:pPr>
            <a:r>
              <a:rPr lang="en-US" dirty="0"/>
              <a:t>For information on adding a user style sheet in Chrome, see </a:t>
            </a:r>
          </a:p>
          <a:p>
            <a:pPr marL="621792" lvl="1" eaLnBrk="1" fontAlgn="auto" hangingPunct="1">
              <a:spcBef>
                <a:spcPts val="324"/>
              </a:spcBef>
              <a:spcAft>
                <a:spcPts val="0"/>
              </a:spcAft>
              <a:defRPr/>
            </a:pPr>
            <a:r>
              <a:rPr lang="en-US" dirty="0"/>
              <a:t>www.google.com/support/forum/p/Chrome/thread?tid=1fa0dd079dbdc2ff&amp;hl=en.</a:t>
            </a:r>
          </a:p>
        </p:txBody>
      </p:sp>
      <p:sp>
        <p:nvSpPr>
          <p:cNvPr id="167940"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6" name="Picture 1" descr="iw3htp5_04_CSS_pt1_Page_5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987"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lstStyle/>
          <a:p>
            <a:pPr eaLnBrk="1" hangingPunct="1"/>
            <a:r>
              <a:rPr altLang="en-US"/>
              <a:t>4.13 (Optional) User Style Sheets </a:t>
            </a:r>
          </a:p>
        </p:txBody>
      </p:sp>
      <p:sp>
        <p:nvSpPr>
          <p:cNvPr id="171011" name="Rectangle 3"/>
          <p:cNvSpPr>
            <a:spLocks noGrp="1" noChangeArrowheads="1"/>
          </p:cNvSpPr>
          <p:nvPr>
            <p:ph idx="1"/>
          </p:nvPr>
        </p:nvSpPr>
        <p:spPr/>
        <p:txBody>
          <a:bodyPr/>
          <a:lstStyle/>
          <a:p>
            <a:pPr eaLnBrk="1" hangingPunct="1"/>
            <a:r>
              <a:rPr lang="en-US" altLang="en-US">
                <a:ea typeface="ＭＳ Ｐゴシック" panose="020B0600070205080204" pitchFamily="34" charset="-128"/>
              </a:rPr>
              <a:t>The web page from Fig. 4.18 is displayed in Fig. 4.21, with the user style sheet from Fig. 4.19 applied.</a:t>
            </a:r>
          </a:p>
        </p:txBody>
      </p:sp>
      <p:sp>
        <p:nvSpPr>
          <p:cNvPr id="171012"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58" name="Picture 1" descr="iw3htp5_04_CSS_pt1_Page_6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19050" y="13001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59"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p:txBody>
          <a:bodyPr/>
          <a:lstStyle/>
          <a:p>
            <a:pPr eaLnBrk="1" hangingPunct="1"/>
            <a:r>
              <a:rPr altLang="en-US"/>
              <a:t>4.13 (Optional) User Style Sheets </a:t>
            </a:r>
          </a:p>
        </p:txBody>
      </p:sp>
      <p:sp>
        <p:nvSpPr>
          <p:cNvPr id="93188" name="Rectangle 3"/>
          <p:cNvSpPr>
            <a:spLocks noGrp="1" noChangeArrowheads="1"/>
          </p:cNvSpPr>
          <p:nvPr>
            <p:ph idx="1"/>
          </p:nvPr>
        </p:nvSpPr>
        <p:spPr/>
        <p:txBody>
          <a:bodyPr>
            <a:normAutofit/>
          </a:bodyPr>
          <a:lstStyle/>
          <a:p>
            <a:pPr marL="109728" indent="0" eaLnBrk="1" fontAlgn="auto" hangingPunct="1">
              <a:spcAft>
                <a:spcPts val="0"/>
              </a:spcAft>
              <a:buFont typeface="Wingdings 3"/>
              <a:buNone/>
              <a:defRPr/>
            </a:pPr>
            <a:r>
              <a:rPr lang="en-US" b="1" dirty="0"/>
              <a:t>Defining font-size in a User Style Sheet</a:t>
            </a:r>
          </a:p>
          <a:p>
            <a:pPr marL="365760" indent="-256032" eaLnBrk="1" fontAlgn="auto" hangingPunct="1">
              <a:spcAft>
                <a:spcPts val="0"/>
              </a:spcAft>
              <a:buFont typeface="Wingdings 3"/>
              <a:buChar char=""/>
              <a:defRPr/>
            </a:pPr>
            <a:r>
              <a:rPr lang="en-US" dirty="0"/>
              <a:t>Figure 4.22 changes the font-size property to use a relative measurement that does not override the user style set in Fig. 4.19. </a:t>
            </a:r>
          </a:p>
          <a:p>
            <a:pPr marL="365760" indent="-256032" eaLnBrk="1" fontAlgn="auto" hangingPunct="1">
              <a:spcAft>
                <a:spcPts val="0"/>
              </a:spcAft>
              <a:buFont typeface="Wingdings 3"/>
              <a:buChar char=""/>
              <a:defRPr/>
            </a:pPr>
            <a:r>
              <a:rPr lang="en-US" dirty="0"/>
              <a:t>Instead, the font size displayed is relative to the one specified in the user style sheet. </a:t>
            </a:r>
          </a:p>
        </p:txBody>
      </p:sp>
      <p:sp>
        <p:nvSpPr>
          <p:cNvPr id="174084"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130" name="Picture 1" descr="iw3htp5_04_CSS_pt1_Page_6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7938" y="1447800"/>
            <a:ext cx="9144000" cy="555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6131"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154" name="Picture 1" descr="iw3htp5_04_CSS_pt1_Page_6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107950" y="1447800"/>
            <a:ext cx="9144000" cy="555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155"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title"/>
          </p:nvPr>
        </p:nvSpPr>
        <p:spPr/>
        <p:txBody>
          <a:bodyPr/>
          <a:lstStyle/>
          <a:p>
            <a:pPr eaLnBrk="1" hangingPunct="1"/>
            <a:r>
              <a:rPr altLang="en-US"/>
              <a:t>4.13 (Optional) User Style Sheets </a:t>
            </a:r>
          </a:p>
        </p:txBody>
      </p:sp>
      <p:sp>
        <p:nvSpPr>
          <p:cNvPr id="178179" name="Rectangle 3"/>
          <p:cNvSpPr>
            <a:spLocks noGrp="1" noChangeArrowheads="1"/>
          </p:cNvSpPr>
          <p:nvPr>
            <p:ph idx="1"/>
          </p:nvPr>
        </p:nvSpPr>
        <p:spPr/>
        <p:txBody>
          <a:bodyPr/>
          <a:lstStyle/>
          <a:p>
            <a:pPr eaLnBrk="1" hangingPunct="1"/>
            <a:r>
              <a:rPr lang="en-US" altLang="en-US">
                <a:ea typeface="ＭＳ Ｐゴシック" panose="020B0600070205080204" pitchFamily="34" charset="-128"/>
              </a:rPr>
              <a:t>Figure 4.23 displays the web page from Fig. 4.22 in Internet Explorer with the user style sheet from Fig. 4.19 applied. </a:t>
            </a:r>
          </a:p>
          <a:p>
            <a:pPr eaLnBrk="1" hangingPunct="1"/>
            <a:r>
              <a:rPr lang="en-US" altLang="en-US">
                <a:ea typeface="ＭＳ Ｐゴシック" panose="020B0600070205080204" pitchFamily="34" charset="-128"/>
              </a:rPr>
              <a:t>Note that the second line of text displayed is larger than the same line of text in Fig. 4.21.</a:t>
            </a:r>
          </a:p>
        </p:txBody>
      </p:sp>
      <p:sp>
        <p:nvSpPr>
          <p:cNvPr id="178180"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 descr="iw3htp5_04_CSS_pt1_Page_06"/>
          <p:cNvPicPr>
            <a:picLocks noGrp="1" noChangeAspect="1"/>
          </p:cNvPicPr>
          <p:nvPr isPhoto="1"/>
        </p:nvPicPr>
        <p:blipFill>
          <a:blip r:embed="rId2">
            <a:extLst>
              <a:ext uri="{28A0092B-C50C-407E-A947-70E740481C1C}">
                <a14:useLocalDpi xmlns:a14="http://schemas.microsoft.com/office/drawing/2010/main" val="0"/>
              </a:ext>
            </a:extLst>
          </a:blip>
          <a:srcRect r="27499" b="34116"/>
          <a:stretch>
            <a:fillRect/>
          </a:stretch>
        </p:blipFill>
        <p:spPr bwMode="auto">
          <a:xfrm>
            <a:off x="0" y="381000"/>
            <a:ext cx="8701088"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226" name="Picture 1" descr="iw3htp5_04_CSS_pt1_Page_6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1524000"/>
            <a:ext cx="9144000" cy="555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0227"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altLang="en-US"/>
              <a:t>4.3 Embedded Style Sheets</a:t>
            </a:r>
          </a:p>
        </p:txBody>
      </p:sp>
      <p:sp>
        <p:nvSpPr>
          <p:cNvPr id="24579" name="Rectangle 3"/>
          <p:cNvSpPr>
            <a:spLocks noGrp="1" noChangeArrowheads="1"/>
          </p:cNvSpPr>
          <p:nvPr>
            <p:ph idx="1"/>
          </p:nvPr>
        </p:nvSpPr>
        <p:spPr/>
        <p:txBody>
          <a:bodyPr/>
          <a:lstStyle/>
          <a:p>
            <a:pPr eaLnBrk="1" hangingPunct="1"/>
            <a:r>
              <a:rPr lang="en-US" altLang="en-US" sz="3200">
                <a:ea typeface="ＭＳ Ｐゴシック" panose="020B0600070205080204" pitchFamily="34" charset="-128"/>
              </a:rPr>
              <a:t>A second technique for using style sheets is </a:t>
            </a:r>
            <a:r>
              <a:rPr lang="en-US" altLang="en-US" sz="3200" b="1">
                <a:ea typeface="ＭＳ Ｐゴシック" panose="020B0600070205080204" pitchFamily="34" charset="-128"/>
              </a:rPr>
              <a:t>embedded style sheets</a:t>
            </a:r>
            <a:r>
              <a:rPr lang="en-US" altLang="en-US" sz="3200">
                <a:ea typeface="ＭＳ Ｐゴシック" panose="020B0600070205080204" pitchFamily="34" charset="-128"/>
              </a:rPr>
              <a:t>, which enable you to embed a CSS3 document in the document’s head section. </a:t>
            </a:r>
          </a:p>
          <a:p>
            <a:pPr eaLnBrk="1" hangingPunct="1">
              <a:lnSpc>
                <a:spcPct val="100000"/>
              </a:lnSpc>
            </a:pPr>
            <a:r>
              <a:rPr lang="en-US" altLang="en-US" sz="3200"/>
              <a:t>Style sheet appears as a list of rules that are the content of a </a:t>
            </a:r>
            <a:r>
              <a:rPr lang="en-US" altLang="en-US" sz="2800">
                <a:latin typeface="Courier New" panose="02070309020205020404" pitchFamily="49" charset="0"/>
              </a:rPr>
              <a:t>&lt;style&gt;</a:t>
            </a:r>
            <a:r>
              <a:rPr lang="en-US" altLang="en-US" sz="3200"/>
              <a:t> tag</a:t>
            </a:r>
          </a:p>
          <a:p>
            <a:pPr eaLnBrk="1" hangingPunct="1">
              <a:lnSpc>
                <a:spcPct val="100000"/>
              </a:lnSpc>
            </a:pPr>
            <a:r>
              <a:rPr lang="en-US" altLang="en-US" sz="3200"/>
              <a:t> The </a:t>
            </a:r>
            <a:r>
              <a:rPr lang="en-US" altLang="en-US" sz="2800">
                <a:latin typeface="Courier New" panose="02070309020205020404" pitchFamily="49" charset="0"/>
              </a:rPr>
              <a:t>&lt;style&gt;</a:t>
            </a:r>
            <a:r>
              <a:rPr lang="en-US" altLang="en-US" sz="3200"/>
              <a:t> tag must include the </a:t>
            </a:r>
            <a:r>
              <a:rPr lang="en-US" altLang="en-US" sz="2800">
                <a:latin typeface="Courier New" panose="02070309020205020404" pitchFamily="49" charset="0"/>
              </a:rPr>
              <a:t>type</a:t>
            </a:r>
            <a:r>
              <a:rPr lang="en-US" altLang="en-US" sz="3200"/>
              <a:t> attribute, set to </a:t>
            </a:r>
            <a:r>
              <a:rPr lang="en-US" altLang="en-US" sz="2800">
                <a:latin typeface="Courier New" panose="02070309020205020404" pitchFamily="49" charset="0"/>
                <a:cs typeface="Arial" panose="020B0604020202020204" pitchFamily="34" charset="0"/>
              </a:rPr>
              <a:t>"</a:t>
            </a:r>
            <a:r>
              <a:rPr lang="en-US" altLang="en-US" sz="2800">
                <a:latin typeface="Courier New" panose="02070309020205020404" pitchFamily="49" charset="0"/>
              </a:rPr>
              <a:t>text/css</a:t>
            </a:r>
            <a:r>
              <a:rPr lang="en-US" altLang="en-US" sz="2800">
                <a:latin typeface="Courier New" panose="02070309020205020404" pitchFamily="49" charset="0"/>
                <a:cs typeface="Arial" panose="020B0604020202020204" pitchFamily="34" charset="0"/>
              </a:rPr>
              <a:t>"</a:t>
            </a:r>
            <a:endParaRPr lang="en-US" altLang="en-US" sz="2800">
              <a:latin typeface="Courier New" panose="02070309020205020404" pitchFamily="49" charset="0"/>
            </a:endParaRPr>
          </a:p>
          <a:p>
            <a:pPr eaLnBrk="1" hangingPunct="1"/>
            <a:endParaRPr lang="en-US" altLang="en-US" sz="3200">
              <a:ea typeface="ＭＳ Ｐゴシック" panose="020B0600070205080204" pitchFamily="34" charset="-128"/>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eaLnBrk="1" hangingPunct="1"/>
            <a:r>
              <a:rPr altLang="en-US"/>
              <a:t>4.3 Embedded Style Sheets</a:t>
            </a:r>
          </a:p>
        </p:txBody>
      </p:sp>
      <p:sp>
        <p:nvSpPr>
          <p:cNvPr id="3" name="Content Placeholder 2"/>
          <p:cNvSpPr>
            <a:spLocks noGrp="1"/>
          </p:cNvSpPr>
          <p:nvPr>
            <p:ph idx="1"/>
          </p:nvPr>
        </p:nvSpPr>
        <p:spPr/>
        <p:txBody>
          <a:bodyPr/>
          <a:lstStyle/>
          <a:p>
            <a:pPr eaLnBrk="1" hangingPunct="1">
              <a:lnSpc>
                <a:spcPct val="100000"/>
              </a:lnSpc>
              <a:defRPr/>
            </a:pPr>
            <a:r>
              <a:rPr lang="en-US" i="0" dirty="0"/>
              <a:t> General form:</a:t>
            </a:r>
          </a:p>
          <a:p>
            <a:pPr marL="0" indent="0" eaLnBrk="1" hangingPunct="1">
              <a:lnSpc>
                <a:spcPct val="100000"/>
              </a:lnSpc>
              <a:buFont typeface="Arial" panose="020B0604020202020204" pitchFamily="34" charset="0"/>
              <a:buNone/>
              <a:defRPr/>
            </a:pPr>
            <a:r>
              <a:rPr lang="en-US" i="0" dirty="0"/>
              <a:t>       </a:t>
            </a:r>
            <a:r>
              <a:rPr lang="en-US" sz="2000" b="1" i="0" dirty="0">
                <a:latin typeface="Courier New" panose="02070309020205020404" pitchFamily="49" charset="0"/>
              </a:rPr>
              <a:t>&lt;style type = "text/</a:t>
            </a:r>
            <a:r>
              <a:rPr lang="en-US" sz="2000" b="1" i="0" dirty="0" err="1">
                <a:latin typeface="Courier New" panose="02070309020205020404" pitchFamily="49" charset="0"/>
              </a:rPr>
              <a:t>css</a:t>
            </a:r>
            <a:r>
              <a:rPr lang="en-US" sz="2000" b="1" i="0" dirty="0">
                <a:latin typeface="Courier New" panose="02070309020205020404" pitchFamily="49" charset="0"/>
              </a:rPr>
              <a:t>"&gt;</a:t>
            </a:r>
          </a:p>
          <a:p>
            <a:pPr marL="0" indent="0" eaLnBrk="1" hangingPunct="1">
              <a:lnSpc>
                <a:spcPct val="100000"/>
              </a:lnSpc>
              <a:buFont typeface="Arial" panose="020B0604020202020204" pitchFamily="34" charset="0"/>
              <a:buNone/>
              <a:defRPr/>
            </a:pPr>
            <a:r>
              <a:rPr lang="en-US" b="1" i="0" dirty="0"/>
              <a:t>           </a:t>
            </a:r>
            <a:r>
              <a:rPr lang="en-US" b="1" i="0" dirty="0">
                <a:latin typeface="Courier New" panose="02070309020205020404" pitchFamily="49" charset="0"/>
                <a:cs typeface="Courier New" panose="02070309020205020404" pitchFamily="49" charset="0"/>
              </a:rPr>
              <a:t>rule list</a:t>
            </a:r>
          </a:p>
          <a:p>
            <a:pPr marL="0" indent="0" eaLnBrk="1" hangingPunct="1">
              <a:lnSpc>
                <a:spcPct val="100000"/>
              </a:lnSpc>
              <a:buFont typeface="Arial" panose="020B0604020202020204" pitchFamily="34" charset="0"/>
              <a:buNone/>
              <a:defRPr/>
            </a:pPr>
            <a:r>
              <a:rPr lang="en-US" sz="2000" b="1" i="0" dirty="0">
                <a:latin typeface="Courier New" panose="02070309020205020404" pitchFamily="49" charset="0"/>
              </a:rPr>
              <a:t>    &lt;/style&gt;</a:t>
            </a:r>
            <a:endParaRPr lang="en-US" b="1" i="0" dirty="0"/>
          </a:p>
          <a:p>
            <a:pPr eaLnBrk="1" hangingPunct="1">
              <a:lnSpc>
                <a:spcPct val="100000"/>
              </a:lnSpc>
              <a:defRPr/>
            </a:pPr>
            <a:r>
              <a:rPr lang="en-US" i="0" dirty="0"/>
              <a:t>Form of the rules:</a:t>
            </a:r>
          </a:p>
          <a:p>
            <a:pPr marL="342900" lvl="1" indent="0" eaLnBrk="1" hangingPunct="1">
              <a:lnSpc>
                <a:spcPct val="100000"/>
              </a:lnSpc>
              <a:buFont typeface="Arial" panose="020B0604020202020204" pitchFamily="34" charset="0"/>
              <a:buNone/>
              <a:defRPr/>
            </a:pPr>
            <a:r>
              <a:rPr lang="en-US" b="1" dirty="0">
                <a:latin typeface="Courier New" panose="02070309020205020404" pitchFamily="49" charset="0"/>
              </a:rPr>
              <a:t>selector {list of property/values}</a:t>
            </a:r>
          </a:p>
          <a:p>
            <a:pPr eaLnBrk="1" hangingPunct="1">
              <a:lnSpc>
                <a:spcPct val="100000"/>
              </a:lnSpc>
              <a:defRPr/>
            </a:pPr>
            <a:r>
              <a:rPr lang="en-US" i="0" dirty="0"/>
              <a:t>Each property/value pair has the form:</a:t>
            </a:r>
          </a:p>
          <a:p>
            <a:pPr marL="685800" lvl="2" indent="0" eaLnBrk="1" hangingPunct="1">
              <a:lnSpc>
                <a:spcPct val="100000"/>
              </a:lnSpc>
              <a:buNone/>
              <a:defRPr/>
            </a:pPr>
            <a:r>
              <a:rPr lang="en-US" sz="2000" b="1" i="0" dirty="0">
                <a:latin typeface="Courier New" panose="02070309020205020404" pitchFamily="49" charset="0"/>
              </a:rPr>
              <a:t>"property_1: value_1; property_2:value_2;</a:t>
            </a:r>
          </a:p>
          <a:p>
            <a:pPr eaLnBrk="1" hangingPunct="1">
              <a:lnSpc>
                <a:spcPct val="100000"/>
              </a:lnSpc>
              <a:defRPr/>
            </a:pPr>
            <a:r>
              <a:rPr lang="en-US" i="0" dirty="0"/>
              <a:t>Comments in the rule list must have a different form - use C comments (</a:t>
            </a:r>
            <a:r>
              <a:rPr lang="en-US" sz="2000" i="0" dirty="0">
                <a:latin typeface="Courier New" panose="02070309020205020404" pitchFamily="49" charset="0"/>
              </a:rPr>
              <a:t>/*…*/</a:t>
            </a:r>
            <a:r>
              <a:rPr lang="en-US" i="0" dirty="0"/>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1" descr="iw3htp5_04_CSS_pt1_Page_08"/>
          <p:cNvPicPr>
            <a:picLocks noGrp="1" noChangeAspect="1"/>
          </p:cNvPicPr>
          <p:nvPr isPhoto="1"/>
        </p:nvPicPr>
        <p:blipFill>
          <a:blip r:embed="rId2">
            <a:extLst>
              <a:ext uri="{28A0092B-C50C-407E-A947-70E740481C1C}">
                <a14:useLocalDpi xmlns:a14="http://schemas.microsoft.com/office/drawing/2010/main" val="0"/>
              </a:ext>
            </a:extLst>
          </a:blip>
          <a:srcRect r="25833" b="23134"/>
          <a:stretch>
            <a:fillRect/>
          </a:stretch>
        </p:blipFill>
        <p:spPr bwMode="auto">
          <a:xfrm>
            <a:off x="82550" y="914400"/>
            <a:ext cx="9082088"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Title 1"/>
          <p:cNvSpPr>
            <a:spLocks noGrp="1"/>
          </p:cNvSpPr>
          <p:nvPr>
            <p:ph type="title"/>
          </p:nvPr>
        </p:nvSpPr>
        <p:spPr/>
        <p:txBody>
          <a:bodyPr/>
          <a:lstStyle/>
          <a:p>
            <a:pPr eaLnBrk="1" hangingPunct="1"/>
            <a:r>
              <a:rPr altLang="en-US"/>
              <a:t>Example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1" descr="iw3htp5_04_CSS_pt1_Page_09"/>
          <p:cNvPicPr>
            <a:picLocks noGrp="1" noChangeAspect="1"/>
          </p:cNvPicPr>
          <p:nvPr isPhoto="1"/>
        </p:nvPicPr>
        <p:blipFill>
          <a:blip r:embed="rId3">
            <a:extLst>
              <a:ext uri="{28A0092B-C50C-407E-A947-70E740481C1C}">
                <a14:useLocalDpi xmlns:a14="http://schemas.microsoft.com/office/drawing/2010/main" val="0"/>
              </a:ext>
            </a:extLst>
          </a:blip>
          <a:srcRect r="28212" b="31371"/>
          <a:stretch>
            <a:fillRect/>
          </a:stretch>
        </p:blipFill>
        <p:spPr bwMode="auto">
          <a:xfrm>
            <a:off x="-69850" y="1295400"/>
            <a:ext cx="9190038"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1" descr="iw3htp5_04_CSS_pt1_Page_10"/>
          <p:cNvPicPr>
            <a:picLocks noGrp="1" noChangeAspect="1"/>
          </p:cNvPicPr>
          <p:nvPr isPhoto="1"/>
        </p:nvPicPr>
        <p:blipFill>
          <a:blip r:embed="rId2">
            <a:extLst>
              <a:ext uri="{28A0092B-C50C-407E-A947-70E740481C1C}">
                <a14:useLocalDpi xmlns:a14="http://schemas.microsoft.com/office/drawing/2010/main" val="0"/>
              </a:ext>
            </a:extLst>
          </a:blip>
          <a:srcRect r="29166" b="36861"/>
          <a:stretch>
            <a:fillRect/>
          </a:stretch>
        </p:blipFill>
        <p:spPr bwMode="auto">
          <a:xfrm>
            <a:off x="0" y="533400"/>
            <a:ext cx="9012238"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altLang="en-US"/>
              <a:t>4.3 Embedded Style Sheets (cont.)</a:t>
            </a:r>
          </a:p>
        </p:txBody>
      </p:sp>
      <p:sp>
        <p:nvSpPr>
          <p:cNvPr id="48132" name="Rectangle 3"/>
          <p:cNvSpPr>
            <a:spLocks noGrp="1" noChangeArrowheads="1"/>
          </p:cNvSpPr>
          <p:nvPr>
            <p:ph idx="1"/>
          </p:nvPr>
        </p:nvSpPr>
        <p:spPr>
          <a:xfrm>
            <a:off x="539750" y="1654175"/>
            <a:ext cx="8070850" cy="4822825"/>
          </a:xfrm>
        </p:spPr>
        <p:txBody>
          <a:bodyPr>
            <a:normAutofit/>
          </a:bodyPr>
          <a:lstStyle/>
          <a:p>
            <a:pPr marL="109728" indent="0" eaLnBrk="1" fontAlgn="auto" hangingPunct="1">
              <a:spcAft>
                <a:spcPts val="0"/>
              </a:spcAft>
              <a:buFont typeface="Wingdings 3"/>
              <a:buNone/>
              <a:defRPr/>
            </a:pPr>
            <a:r>
              <a:rPr lang="en-US" b="1" i="0" dirty="0"/>
              <a:t>The &lt;style&gt; Element </a:t>
            </a:r>
          </a:p>
          <a:p>
            <a:pPr marL="452628" indent="-342900" eaLnBrk="1" fontAlgn="auto" hangingPunct="1">
              <a:spcAft>
                <a:spcPts val="0"/>
              </a:spcAft>
              <a:defRPr/>
            </a:pPr>
            <a:r>
              <a:rPr lang="en-US" i="0" dirty="0"/>
              <a:t>style element type attribute specifies the MIME type (the specific encoding format) of the style sheet. </a:t>
            </a:r>
          </a:p>
          <a:p>
            <a:pPr lvl="2" eaLnBrk="1" hangingPunct="1">
              <a:defRPr/>
            </a:pPr>
            <a:r>
              <a:rPr lang="en-US" sz="2400" dirty="0"/>
              <a:t>Style sheets use text/</a:t>
            </a:r>
            <a:r>
              <a:rPr lang="en-US" sz="2400" dirty="0" err="1"/>
              <a:t>css</a:t>
            </a:r>
            <a:r>
              <a:rPr lang="en-US" sz="2400" dirty="0"/>
              <a:t>.</a:t>
            </a:r>
          </a:p>
          <a:p>
            <a:pPr eaLnBrk="1" hangingPunct="1">
              <a:defRPr/>
            </a:pPr>
            <a:r>
              <a:rPr lang="en-US" i="0" dirty="0"/>
              <a:t>Each rule body in a style sheet is enclosed in curly braces (</a:t>
            </a:r>
            <a:r>
              <a:rPr lang="en-US" i="0" dirty="0">
                <a:latin typeface="Lucida Console" panose="020B0609040504020204" pitchFamily="49" charset="0"/>
              </a:rPr>
              <a:t>{</a:t>
            </a:r>
            <a:r>
              <a:rPr lang="en-US" i="0" dirty="0"/>
              <a:t> and </a:t>
            </a:r>
            <a:r>
              <a:rPr lang="en-US" i="0" dirty="0">
                <a:latin typeface="Lucida Console" panose="020B0609040504020204" pitchFamily="49" charset="0"/>
              </a:rPr>
              <a:t>}</a:t>
            </a:r>
            <a:r>
              <a:rPr lang="en-US" i="0" dirty="0"/>
              <a:t>).</a:t>
            </a:r>
          </a:p>
          <a:p>
            <a:pPr eaLnBrk="1" hangingPunct="1">
              <a:defRPr/>
            </a:pPr>
            <a:r>
              <a:rPr lang="en-US" b="1" i="0" dirty="0"/>
              <a:t>CSS selector</a:t>
            </a:r>
            <a:r>
              <a:rPr lang="en-US" i="0" dirty="0"/>
              <a:t> to specify the elements that will be styled according to a rule. </a:t>
            </a:r>
          </a:p>
          <a:p>
            <a:pPr lvl="1" eaLnBrk="1" hangingPunct="1">
              <a:defRPr/>
            </a:pPr>
            <a:r>
              <a:rPr lang="en-US" dirty="0"/>
              <a:t>An </a:t>
            </a:r>
            <a:r>
              <a:rPr lang="en-US" b="1" dirty="0" err="1"/>
              <a:t>em</a:t>
            </a:r>
            <a:r>
              <a:rPr lang="en-US" b="1" dirty="0"/>
              <a:t> element</a:t>
            </a:r>
            <a:r>
              <a:rPr lang="en-US" dirty="0"/>
              <a:t> indicates that its contents should be emphasized.</a:t>
            </a:r>
          </a:p>
          <a:p>
            <a:pPr marL="457200" lvl="1" indent="0" eaLnBrk="1" hangingPunct="1">
              <a:buFont typeface="Helvetica CE"/>
              <a:buNone/>
              <a:defRPr/>
            </a:pPr>
            <a:r>
              <a:rPr lang="en-US" b="1" dirty="0">
                <a:solidFill>
                  <a:schemeClr val="accent5">
                    <a:lumMod val="10000"/>
                  </a:schemeClr>
                </a:solidFill>
                <a:latin typeface="Courier New" panose="02070309020205020404" pitchFamily="49" charset="0"/>
                <a:cs typeface="Courier New" panose="02070309020205020404" pitchFamily="49" charset="0"/>
              </a:rPr>
              <a:t>	</a:t>
            </a:r>
            <a:r>
              <a:rPr lang="en-US" b="1" dirty="0" err="1">
                <a:solidFill>
                  <a:schemeClr val="accent5">
                    <a:lumMod val="10000"/>
                  </a:schemeClr>
                </a:solidFill>
                <a:latin typeface="Courier New" panose="02070309020205020404" pitchFamily="49" charset="0"/>
                <a:cs typeface="Courier New" panose="02070309020205020404" pitchFamily="49" charset="0"/>
              </a:rPr>
              <a:t>em</a:t>
            </a:r>
            <a:r>
              <a:rPr lang="en-US" b="1" dirty="0">
                <a:solidFill>
                  <a:schemeClr val="accent5">
                    <a:lumMod val="10000"/>
                  </a:schemeClr>
                </a:solidFill>
                <a:latin typeface="Courier New" panose="02070309020205020404" pitchFamily="49" charset="0"/>
                <a:cs typeface="Courier New" panose="02070309020205020404" pitchFamily="49" charset="0"/>
              </a:rPr>
              <a:t> {</a:t>
            </a:r>
            <a:r>
              <a:rPr lang="en-US" b="1" dirty="0" err="1">
                <a:solidFill>
                  <a:schemeClr val="accent5">
                    <a:lumMod val="10000"/>
                  </a:schemeClr>
                </a:solidFill>
                <a:latin typeface="Courier New" panose="02070309020205020404" pitchFamily="49" charset="0"/>
                <a:cs typeface="Courier New" panose="02070309020205020404" pitchFamily="49" charset="0"/>
              </a:rPr>
              <a:t>font-weight:bolder</a:t>
            </a:r>
            <a:r>
              <a:rPr lang="en-US" b="1" dirty="0">
                <a:solidFill>
                  <a:schemeClr val="accent5">
                    <a:lumMod val="10000"/>
                  </a:schemeClr>
                </a:solidFill>
                <a:latin typeface="Courier New" panose="02070309020205020404" pitchFamily="49" charset="0"/>
                <a:cs typeface="Courier New" panose="02070309020205020404" pitchFamily="49" charset="0"/>
              </a:rPr>
              <a:t> ; color: #006600}</a:t>
            </a:r>
            <a:endParaRPr lang="en-US" dirty="0"/>
          </a:p>
          <a:p>
            <a:pPr lvl="1" eaLnBrk="1" hangingPunct="1">
              <a:defRPr/>
            </a:pPr>
            <a:endParaRPr lang="en-US" dirty="0"/>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D801D-AB8B-4996-A7DB-1B7A2887FE51}"/>
              </a:ext>
            </a:extLst>
          </p:cNvPr>
          <p:cNvSpPr>
            <a:spLocks noGrp="1"/>
          </p:cNvSpPr>
          <p:nvPr>
            <p:ph type="title"/>
          </p:nvPr>
        </p:nvSpPr>
        <p:spPr/>
        <p:txBody>
          <a:bodyPr/>
          <a:lstStyle/>
          <a:p>
            <a:r>
              <a:rPr lang="en-US" dirty="0"/>
              <a:t>HTML Styles</a:t>
            </a:r>
          </a:p>
        </p:txBody>
      </p:sp>
      <p:sp>
        <p:nvSpPr>
          <p:cNvPr id="5" name="TextBox 4">
            <a:extLst>
              <a:ext uri="{FF2B5EF4-FFF2-40B4-BE49-F238E27FC236}">
                <a16:creationId xmlns:a16="http://schemas.microsoft.com/office/drawing/2014/main" id="{CF0E507E-6C6F-4C74-ABF1-6B03EF4CE47C}"/>
              </a:ext>
            </a:extLst>
          </p:cNvPr>
          <p:cNvSpPr txBox="1"/>
          <p:nvPr/>
        </p:nvSpPr>
        <p:spPr>
          <a:xfrm>
            <a:off x="695324" y="1229896"/>
            <a:ext cx="8067675" cy="4524315"/>
          </a:xfrm>
          <a:prstGeom prst="rect">
            <a:avLst/>
          </a:prstGeom>
          <a:noFill/>
          <a:ln>
            <a:solidFill>
              <a:schemeClr val="tx2"/>
            </a:solidFill>
          </a:ln>
        </p:spPr>
        <p:txBody>
          <a:bodyPr wrap="square">
            <a:spAutoFit/>
          </a:bodyPr>
          <a:lstStyle/>
          <a:p>
            <a:pPr fontAlgn="auto">
              <a:spcBef>
                <a:spcPts val="0"/>
              </a:spcBef>
              <a:spcAft>
                <a:spcPts val="0"/>
              </a:spcAft>
              <a:defRPr/>
            </a:pPr>
            <a:r>
              <a:rPr lang="en-US" sz="2400" dirty="0">
                <a:solidFill>
                  <a:srgbClr val="002060"/>
                </a:solidFill>
                <a:latin typeface="+mn-lt"/>
              </a:rPr>
              <a:t>&lt;font size=“14px”&gt;</a:t>
            </a:r>
          </a:p>
          <a:p>
            <a:pPr fontAlgn="auto">
              <a:spcBef>
                <a:spcPts val="0"/>
              </a:spcBef>
              <a:spcAft>
                <a:spcPts val="0"/>
              </a:spcAft>
              <a:defRPr/>
            </a:pPr>
            <a:r>
              <a:rPr lang="en-US" sz="2400" dirty="0">
                <a:solidFill>
                  <a:schemeClr val="accent3">
                    <a:lumMod val="75000"/>
                  </a:schemeClr>
                </a:solidFill>
                <a:latin typeface="+mn-lt"/>
              </a:rPr>
              <a:t>My First Header</a:t>
            </a:r>
          </a:p>
          <a:p>
            <a:pPr fontAlgn="auto">
              <a:spcBef>
                <a:spcPts val="0"/>
              </a:spcBef>
              <a:spcAft>
                <a:spcPts val="0"/>
              </a:spcAft>
              <a:defRPr/>
            </a:pPr>
            <a:r>
              <a:rPr lang="en-US" sz="2400" dirty="0">
                <a:solidFill>
                  <a:srgbClr val="002060"/>
                </a:solidFill>
                <a:latin typeface="+mn-lt"/>
              </a:rPr>
              <a:t>&lt;/font&gt;</a:t>
            </a:r>
          </a:p>
          <a:p>
            <a:pPr fontAlgn="auto">
              <a:spcBef>
                <a:spcPts val="0"/>
              </a:spcBef>
              <a:spcAft>
                <a:spcPts val="0"/>
              </a:spcAft>
              <a:defRPr/>
            </a:pPr>
            <a:r>
              <a:rPr lang="en-US" sz="2400" dirty="0">
                <a:solidFill>
                  <a:srgbClr val="002060"/>
                </a:solidFill>
                <a:latin typeface="+mn-lt"/>
              </a:rPr>
              <a:t>&lt;font size=“12px” color=“red” face=“Verdana”&gt;</a:t>
            </a:r>
          </a:p>
          <a:p>
            <a:pPr fontAlgn="auto">
              <a:spcBef>
                <a:spcPts val="0"/>
              </a:spcBef>
              <a:spcAft>
                <a:spcPts val="0"/>
              </a:spcAft>
              <a:defRPr/>
            </a:pPr>
            <a:r>
              <a:rPr lang="en-US" sz="2400" dirty="0">
                <a:solidFill>
                  <a:schemeClr val="accent3">
                    <a:lumMod val="75000"/>
                  </a:schemeClr>
                </a:solidFill>
                <a:latin typeface="+mn-lt"/>
              </a:rPr>
              <a:t>My information 1 goes here.</a:t>
            </a:r>
          </a:p>
          <a:p>
            <a:pPr fontAlgn="auto">
              <a:spcBef>
                <a:spcPts val="0"/>
              </a:spcBef>
              <a:spcAft>
                <a:spcPts val="0"/>
              </a:spcAft>
              <a:defRPr/>
            </a:pPr>
            <a:r>
              <a:rPr lang="en-US" sz="2400" dirty="0">
                <a:solidFill>
                  <a:srgbClr val="002060"/>
                </a:solidFill>
                <a:latin typeface="+mn-lt"/>
              </a:rPr>
              <a:t>&lt;/font&gt;</a:t>
            </a:r>
          </a:p>
          <a:p>
            <a:pPr fontAlgn="auto">
              <a:spcBef>
                <a:spcPts val="0"/>
              </a:spcBef>
              <a:spcAft>
                <a:spcPts val="0"/>
              </a:spcAft>
              <a:defRPr/>
            </a:pPr>
            <a:r>
              <a:rPr lang="en-US" sz="2400" dirty="0">
                <a:solidFill>
                  <a:srgbClr val="002060"/>
                </a:solidFill>
                <a:latin typeface="+mn-lt"/>
              </a:rPr>
              <a:t>&lt;font size=“14px”&gt;</a:t>
            </a:r>
          </a:p>
          <a:p>
            <a:pPr fontAlgn="auto">
              <a:spcBef>
                <a:spcPts val="0"/>
              </a:spcBef>
              <a:spcAft>
                <a:spcPts val="0"/>
              </a:spcAft>
              <a:defRPr/>
            </a:pPr>
            <a:r>
              <a:rPr lang="en-US" sz="2400" dirty="0">
                <a:solidFill>
                  <a:schemeClr val="accent3">
                    <a:lumMod val="75000"/>
                  </a:schemeClr>
                </a:solidFill>
                <a:latin typeface="+mn-lt"/>
              </a:rPr>
              <a:t>My Second Header</a:t>
            </a:r>
          </a:p>
          <a:p>
            <a:pPr fontAlgn="auto">
              <a:spcBef>
                <a:spcPts val="0"/>
              </a:spcBef>
              <a:spcAft>
                <a:spcPts val="0"/>
              </a:spcAft>
              <a:defRPr/>
            </a:pPr>
            <a:r>
              <a:rPr lang="en-US" sz="2400" dirty="0">
                <a:solidFill>
                  <a:srgbClr val="002060"/>
                </a:solidFill>
                <a:latin typeface="+mn-lt"/>
              </a:rPr>
              <a:t>&lt;/font&gt;</a:t>
            </a:r>
          </a:p>
          <a:p>
            <a:pPr fontAlgn="auto">
              <a:spcBef>
                <a:spcPts val="0"/>
              </a:spcBef>
              <a:spcAft>
                <a:spcPts val="0"/>
              </a:spcAft>
              <a:defRPr/>
            </a:pPr>
            <a:r>
              <a:rPr lang="en-US" sz="2400" dirty="0">
                <a:solidFill>
                  <a:srgbClr val="002060"/>
                </a:solidFill>
                <a:latin typeface="+mn-lt"/>
              </a:rPr>
              <a:t>&lt;font size=“12px” color=“red” face=“Verdana”&gt;</a:t>
            </a:r>
          </a:p>
          <a:p>
            <a:pPr fontAlgn="auto">
              <a:spcBef>
                <a:spcPts val="0"/>
              </a:spcBef>
              <a:spcAft>
                <a:spcPts val="0"/>
              </a:spcAft>
              <a:defRPr/>
            </a:pPr>
            <a:r>
              <a:rPr lang="en-US" sz="2400" dirty="0">
                <a:solidFill>
                  <a:schemeClr val="accent3">
                    <a:lumMod val="75000"/>
                  </a:schemeClr>
                </a:solidFill>
                <a:latin typeface="+mn-lt"/>
              </a:rPr>
              <a:t>Different information goes here.</a:t>
            </a:r>
          </a:p>
          <a:p>
            <a:pPr fontAlgn="auto">
              <a:spcBef>
                <a:spcPts val="0"/>
              </a:spcBef>
              <a:spcAft>
                <a:spcPts val="0"/>
              </a:spcAft>
              <a:defRPr/>
            </a:pPr>
            <a:r>
              <a:rPr lang="en-US" sz="2400" dirty="0">
                <a:solidFill>
                  <a:srgbClr val="002060"/>
                </a:solidFill>
                <a:latin typeface="+mn-lt"/>
              </a:rPr>
              <a:t>&lt;/font&gt;</a:t>
            </a:r>
          </a:p>
        </p:txBody>
      </p:sp>
    </p:spTree>
    <p:extLst>
      <p:ext uri="{BB962C8B-B14F-4D97-AF65-F5344CB8AC3E}">
        <p14:creationId xmlns:p14="http://schemas.microsoft.com/office/powerpoint/2010/main" val="1812067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pPr eaLnBrk="1" hangingPunct="1"/>
            <a:r>
              <a:rPr altLang="en-US"/>
              <a:t>3.4 Selector Forms </a:t>
            </a:r>
          </a:p>
        </p:txBody>
      </p:sp>
      <p:sp>
        <p:nvSpPr>
          <p:cNvPr id="3" name="Content Placeholder 2"/>
          <p:cNvSpPr>
            <a:spLocks noGrp="1"/>
          </p:cNvSpPr>
          <p:nvPr>
            <p:ph idx="1"/>
          </p:nvPr>
        </p:nvSpPr>
        <p:spPr>
          <a:xfrm>
            <a:off x="628650" y="1287463"/>
            <a:ext cx="7886700" cy="5341937"/>
          </a:xfrm>
        </p:spPr>
        <p:txBody>
          <a:bodyPr/>
          <a:lstStyle/>
          <a:p>
            <a:pPr marL="0" indent="0" eaLnBrk="1" hangingPunct="1">
              <a:buFont typeface="Arial" panose="020B0604020202020204" pitchFamily="34" charset="0"/>
              <a:buNone/>
              <a:defRPr/>
            </a:pPr>
            <a:r>
              <a:rPr lang="en-US" b="1" i="0" dirty="0"/>
              <a:t>1. Simple Selector Forms</a:t>
            </a:r>
          </a:p>
          <a:p>
            <a:pPr eaLnBrk="1" hangingPunct="1">
              <a:defRPr/>
            </a:pPr>
            <a:r>
              <a:rPr lang="en-US" i="0" dirty="0"/>
              <a:t>The selector is a tag name or a list of tag names, separated by commas</a:t>
            </a:r>
          </a:p>
          <a:p>
            <a:pPr eaLnBrk="1" hangingPunct="1">
              <a:defRPr/>
            </a:pPr>
            <a:r>
              <a:rPr lang="en-US" i="0" dirty="0"/>
              <a:t>Examples:</a:t>
            </a:r>
          </a:p>
          <a:p>
            <a:pPr marL="0" indent="0" eaLnBrk="1" hangingPunct="1">
              <a:buFont typeface="Arial" panose="020B0604020202020204" pitchFamily="34" charset="0"/>
              <a:buNone/>
              <a:defRPr/>
            </a:pPr>
            <a:r>
              <a:rPr lang="en-US" i="0" dirty="0"/>
              <a:t>	</a:t>
            </a:r>
            <a:r>
              <a:rPr lang="en-US" b="1" i="0" dirty="0">
                <a:latin typeface="Courier New" panose="02070309020205020404" pitchFamily="49" charset="0"/>
                <a:cs typeface="Courier New" panose="02070309020205020404" pitchFamily="49" charset="0"/>
              </a:rPr>
              <a:t>h1, h3</a:t>
            </a:r>
          </a:p>
          <a:p>
            <a:pPr marL="0" indent="0" eaLnBrk="1" hangingPunct="1">
              <a:buFont typeface="Arial" panose="020B0604020202020204" pitchFamily="34" charset="0"/>
              <a:buNone/>
              <a:defRPr/>
            </a:pPr>
            <a:r>
              <a:rPr lang="en-US" b="1" i="0" dirty="0">
                <a:latin typeface="Courier New" panose="02070309020205020404" pitchFamily="49" charset="0"/>
                <a:cs typeface="Courier New" panose="02070309020205020404" pitchFamily="49" charset="0"/>
              </a:rPr>
              <a:t>	p</a:t>
            </a:r>
          </a:p>
          <a:p>
            <a:pPr marL="0" indent="0" eaLnBrk="1" hangingPunct="1">
              <a:buFont typeface="Arial" panose="020B0604020202020204" pitchFamily="34" charset="0"/>
              <a:buNone/>
              <a:defRPr/>
            </a:pPr>
            <a:r>
              <a:rPr lang="en-US" b="1" i="0" dirty="0"/>
              <a:t>2. Class Selectors (style classes)</a:t>
            </a:r>
          </a:p>
          <a:p>
            <a:pPr eaLnBrk="1" hangingPunct="1">
              <a:defRPr/>
            </a:pPr>
            <a:r>
              <a:rPr lang="en-US" i="0" dirty="0"/>
              <a:t>Used to allow different occurrences of the same tag to use different style specifications</a:t>
            </a:r>
          </a:p>
          <a:p>
            <a:pPr eaLnBrk="1" hangingPunct="1">
              <a:defRPr/>
            </a:pPr>
            <a:r>
              <a:rPr lang="en-US" i="0" dirty="0"/>
              <a:t>A style class has a name, which is attached to a tag name</a:t>
            </a:r>
          </a:p>
          <a:p>
            <a:pPr eaLnBrk="1" hangingPunct="1">
              <a:defRPr/>
            </a:pPr>
            <a:r>
              <a:rPr lang="en-US" i="0" dirty="0"/>
              <a:t>For example,</a:t>
            </a:r>
          </a:p>
          <a:p>
            <a:pPr marL="0" indent="0" eaLnBrk="1" hangingPunct="1">
              <a:buFont typeface="Arial" panose="020B0604020202020204" pitchFamily="34" charset="0"/>
              <a:buNone/>
              <a:defRPr/>
            </a:pPr>
            <a:r>
              <a:rPr lang="en-US" i="0" dirty="0">
                <a:latin typeface="Courier New" panose="02070309020205020404" pitchFamily="49" charset="0"/>
                <a:cs typeface="Courier New" panose="02070309020205020404" pitchFamily="49" charset="0"/>
              </a:rPr>
              <a:t>	</a:t>
            </a:r>
            <a:r>
              <a:rPr lang="en-US" b="1" i="0" dirty="0" err="1">
                <a:latin typeface="Courier New" panose="02070309020205020404" pitchFamily="49" charset="0"/>
                <a:cs typeface="Courier New" panose="02070309020205020404" pitchFamily="49" charset="0"/>
              </a:rPr>
              <a:t>p.narrow</a:t>
            </a:r>
            <a:r>
              <a:rPr lang="en-US" b="1" i="0" dirty="0">
                <a:latin typeface="Courier New" panose="02070309020205020404" pitchFamily="49" charset="0"/>
                <a:cs typeface="Courier New" panose="02070309020205020404" pitchFamily="49" charset="0"/>
              </a:rPr>
              <a:t> {property/value list}</a:t>
            </a:r>
          </a:p>
          <a:p>
            <a:pPr marL="0" indent="0" eaLnBrk="1" hangingPunct="1">
              <a:buFont typeface="Arial" panose="020B0604020202020204" pitchFamily="34" charset="0"/>
              <a:buNone/>
              <a:defRPr/>
            </a:pPr>
            <a:r>
              <a:rPr lang="en-US" b="1" i="0" dirty="0">
                <a:latin typeface="Courier New" panose="02070309020205020404" pitchFamily="49" charset="0"/>
                <a:cs typeface="Courier New" panose="02070309020205020404" pitchFamily="49" charset="0"/>
              </a:rPr>
              <a:t>	</a:t>
            </a:r>
            <a:r>
              <a:rPr lang="en-US" b="1" i="0" dirty="0" err="1">
                <a:latin typeface="Courier New" panose="02070309020205020404" pitchFamily="49" charset="0"/>
                <a:cs typeface="Courier New" panose="02070309020205020404" pitchFamily="49" charset="0"/>
              </a:rPr>
              <a:t>p.wide</a:t>
            </a:r>
            <a:r>
              <a:rPr lang="en-US" b="1" i="0" dirty="0">
                <a:latin typeface="Courier New" panose="02070309020205020404" pitchFamily="49" charset="0"/>
                <a:cs typeface="Courier New" panose="02070309020205020404" pitchFamily="49" charset="0"/>
              </a:rPr>
              <a:t> {property/value list}</a:t>
            </a:r>
          </a:p>
          <a:p>
            <a:pPr marL="0" indent="0" eaLnBrk="1" hangingPunct="1">
              <a:buFont typeface="Arial" panose="020B0604020202020204" pitchFamily="34" charset="0"/>
              <a:buNone/>
              <a:defRPr/>
            </a:pPr>
            <a:endParaRPr lang="en-US" i="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pPr eaLnBrk="1" hangingPunct="1"/>
            <a:r>
              <a:rPr altLang="en-US"/>
              <a:t>2. Class Selectors (continued)</a:t>
            </a:r>
          </a:p>
        </p:txBody>
      </p:sp>
      <p:sp>
        <p:nvSpPr>
          <p:cNvPr id="3" name="Content Placeholder 2"/>
          <p:cNvSpPr>
            <a:spLocks noGrp="1"/>
          </p:cNvSpPr>
          <p:nvPr>
            <p:ph idx="1"/>
          </p:nvPr>
        </p:nvSpPr>
        <p:spPr/>
        <p:txBody>
          <a:bodyPr/>
          <a:lstStyle/>
          <a:p>
            <a:pPr eaLnBrk="1" hangingPunct="1">
              <a:defRPr/>
            </a:pPr>
            <a:r>
              <a:rPr lang="en-US" i="0" dirty="0"/>
              <a:t>The class you want on a particular occurrence of a tag is specified with the class attribute of the tag</a:t>
            </a:r>
          </a:p>
          <a:p>
            <a:pPr marL="0" indent="0" eaLnBrk="1" hangingPunct="1">
              <a:buFont typeface="Arial" panose="020B0604020202020204" pitchFamily="34" charset="0"/>
              <a:buNone/>
              <a:defRPr/>
            </a:pPr>
            <a:r>
              <a:rPr lang="en-US" i="0" dirty="0"/>
              <a:t>	For example,</a:t>
            </a:r>
          </a:p>
          <a:p>
            <a:pPr marL="0" indent="0" eaLnBrk="1" hangingPunct="1">
              <a:buFont typeface="Arial" panose="020B0604020202020204" pitchFamily="34" charset="0"/>
              <a:buNone/>
              <a:defRPr/>
            </a:pPr>
            <a:r>
              <a:rPr lang="en-US" i="0" dirty="0"/>
              <a:t>       &lt;p class = "narrow"&gt;</a:t>
            </a:r>
          </a:p>
          <a:p>
            <a:pPr marL="0" indent="0" eaLnBrk="1" hangingPunct="1">
              <a:buFont typeface="Arial" panose="020B0604020202020204" pitchFamily="34" charset="0"/>
              <a:buNone/>
              <a:defRPr/>
            </a:pPr>
            <a:r>
              <a:rPr lang="en-US" i="0" dirty="0"/>
              <a:t>         ... </a:t>
            </a:r>
          </a:p>
          <a:p>
            <a:pPr marL="0" indent="0" eaLnBrk="1" hangingPunct="1">
              <a:buFont typeface="Arial" panose="020B0604020202020204" pitchFamily="34" charset="0"/>
              <a:buNone/>
              <a:defRPr/>
            </a:pPr>
            <a:r>
              <a:rPr lang="en-US" i="0" dirty="0"/>
              <a:t>       &lt;/p&gt;</a:t>
            </a:r>
          </a:p>
          <a:p>
            <a:pPr marL="0" indent="0" eaLnBrk="1" hangingPunct="1">
              <a:buFont typeface="Arial" panose="020B0604020202020204" pitchFamily="34" charset="0"/>
              <a:buNone/>
              <a:defRPr/>
            </a:pPr>
            <a:r>
              <a:rPr lang="en-US" i="0" dirty="0"/>
              <a:t>       ...</a:t>
            </a:r>
          </a:p>
          <a:p>
            <a:pPr marL="0" indent="0" eaLnBrk="1" hangingPunct="1">
              <a:buFont typeface="Arial" panose="020B0604020202020204" pitchFamily="34" charset="0"/>
              <a:buNone/>
              <a:defRPr/>
            </a:pPr>
            <a:r>
              <a:rPr lang="en-US" i="0" dirty="0"/>
              <a:t> 	&lt;p class = "wide"&gt;</a:t>
            </a:r>
          </a:p>
          <a:p>
            <a:pPr marL="0" indent="0" eaLnBrk="1" hangingPunct="1">
              <a:buFont typeface="Arial" panose="020B0604020202020204" pitchFamily="34" charset="0"/>
              <a:buNone/>
              <a:defRPr/>
            </a:pPr>
            <a:r>
              <a:rPr lang="en-US" i="0" dirty="0"/>
              <a:t>	    ...</a:t>
            </a:r>
          </a:p>
          <a:p>
            <a:pPr marL="0" indent="0" eaLnBrk="1" hangingPunct="1">
              <a:buFont typeface="Arial" panose="020B0604020202020204" pitchFamily="34" charset="0"/>
              <a:buNone/>
              <a:defRPr/>
            </a:pPr>
            <a:r>
              <a:rPr lang="en-US" i="0" dirty="0"/>
              <a:t>       &lt;/p&gt;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pPr eaLnBrk="1" hangingPunct="1"/>
            <a:r>
              <a:rPr altLang="en-US"/>
              <a:t>2. Class Selectors (continued)</a:t>
            </a:r>
          </a:p>
        </p:txBody>
      </p:sp>
      <p:sp>
        <p:nvSpPr>
          <p:cNvPr id="3" name="Content Placeholder 2"/>
          <p:cNvSpPr>
            <a:spLocks noGrp="1"/>
          </p:cNvSpPr>
          <p:nvPr>
            <p:ph idx="1"/>
          </p:nvPr>
        </p:nvSpPr>
        <p:spPr/>
        <p:txBody>
          <a:bodyPr/>
          <a:lstStyle/>
          <a:p>
            <a:pPr marL="0" indent="0" eaLnBrk="1" hangingPunct="1">
              <a:buFont typeface="Arial" panose="020B0604020202020204" pitchFamily="34" charset="0"/>
              <a:buNone/>
              <a:defRPr/>
            </a:pPr>
            <a:r>
              <a:rPr lang="en-US" b="1" dirty="0"/>
              <a:t>3. Generic Selectors</a:t>
            </a:r>
          </a:p>
          <a:p>
            <a:pPr eaLnBrk="1" hangingPunct="1">
              <a:defRPr/>
            </a:pPr>
            <a:r>
              <a:rPr lang="en-US" i="0" dirty="0"/>
              <a:t>A generic class can be defined if you want a  style to apply to more than one kind of tag</a:t>
            </a:r>
          </a:p>
          <a:p>
            <a:pPr eaLnBrk="1" hangingPunct="1">
              <a:defRPr/>
            </a:pPr>
            <a:r>
              <a:rPr lang="en-US" i="0" dirty="0"/>
              <a:t> A generic class must be named, and the name must begin with a period</a:t>
            </a:r>
          </a:p>
          <a:p>
            <a:pPr eaLnBrk="1" hangingPunct="1">
              <a:defRPr/>
            </a:pPr>
            <a:r>
              <a:rPr lang="en-US" dirty="0"/>
              <a:t> Example,</a:t>
            </a:r>
          </a:p>
          <a:p>
            <a:pPr marL="528828" lvl="1" indent="0" eaLnBrk="1" fontAlgn="auto" hangingPunct="1">
              <a:spcAft>
                <a:spcPts val="0"/>
              </a:spcAft>
              <a:buFont typeface="Arial" panose="020B0604020202020204" pitchFamily="34" charset="0"/>
              <a:buNone/>
              <a:defRPr/>
            </a:pPr>
            <a:r>
              <a:rPr lang="en-US" sz="2400" b="1" dirty="0">
                <a:solidFill>
                  <a:schemeClr val="accent5">
                    <a:lumMod val="10000"/>
                  </a:schemeClr>
                </a:solidFill>
                <a:latin typeface="Courier New" panose="02070309020205020404" pitchFamily="49" charset="0"/>
                <a:cs typeface="Courier New" panose="02070309020205020404" pitchFamily="49" charset="0"/>
              </a:rPr>
              <a:t>.special {color:</a:t>
            </a:r>
            <a:r>
              <a:rPr lang="en-US" sz="2400" dirty="0"/>
              <a:t> </a:t>
            </a:r>
            <a:r>
              <a:rPr lang="en-US" sz="2400" b="1" dirty="0">
                <a:solidFill>
                  <a:schemeClr val="accent5">
                    <a:lumMod val="10000"/>
                  </a:schemeClr>
                </a:solidFill>
                <a:latin typeface="Courier New" panose="02070309020205020404" pitchFamily="49" charset="0"/>
                <a:cs typeface="Courier New" panose="02070309020205020404" pitchFamily="49" charset="0"/>
              </a:rPr>
              <a:t>purple}</a:t>
            </a:r>
          </a:p>
          <a:p>
            <a:pPr eaLnBrk="1" hangingPunct="1">
              <a:defRPr/>
            </a:pPr>
            <a:r>
              <a:rPr lang="en-US" dirty="0"/>
              <a:t>Use it as if it were a normal style class</a:t>
            </a:r>
          </a:p>
          <a:p>
            <a:pPr marL="0" indent="0" eaLnBrk="1" hangingPunct="1">
              <a:buFont typeface="Arial" panose="020B0604020202020204" pitchFamily="34" charset="0"/>
              <a:buNone/>
              <a:defRPr/>
            </a:pPr>
            <a:r>
              <a:rPr lang="en-US" dirty="0"/>
              <a:t>	&lt;h1 class = "</a:t>
            </a:r>
            <a:r>
              <a:rPr lang="en-US" b="1" dirty="0">
                <a:solidFill>
                  <a:schemeClr val="accent5">
                    <a:lumMod val="10000"/>
                  </a:schemeClr>
                </a:solidFill>
                <a:latin typeface="Courier New" panose="02070309020205020404" pitchFamily="49" charset="0"/>
                <a:cs typeface="Courier New" panose="02070309020205020404" pitchFamily="49" charset="0"/>
              </a:rPr>
              <a:t>special </a:t>
            </a:r>
            <a:r>
              <a:rPr lang="en-US" dirty="0"/>
              <a:t>"&gt; Weekend Sale &lt;/h1&gt;</a:t>
            </a:r>
          </a:p>
          <a:p>
            <a:pPr marL="0" indent="0" eaLnBrk="1" hangingPunct="1">
              <a:buFont typeface="Arial" panose="020B0604020202020204" pitchFamily="34" charset="0"/>
              <a:buNone/>
              <a:defRPr/>
            </a:pPr>
            <a:r>
              <a:rPr lang="en-US" dirty="0"/>
              <a:t>	    ...</a:t>
            </a:r>
          </a:p>
          <a:p>
            <a:pPr marL="0" indent="0" eaLnBrk="1" hangingPunct="1">
              <a:buFont typeface="Arial" panose="020B0604020202020204" pitchFamily="34" charset="0"/>
              <a:buNone/>
              <a:defRPr/>
            </a:pPr>
            <a:r>
              <a:rPr lang="en-US" dirty="0"/>
              <a:t>	 &lt;p class = "</a:t>
            </a:r>
            <a:r>
              <a:rPr lang="en-US" b="1" dirty="0">
                <a:solidFill>
                  <a:schemeClr val="accent5">
                    <a:lumMod val="10000"/>
                  </a:schemeClr>
                </a:solidFill>
                <a:latin typeface="Courier New" panose="02070309020205020404" pitchFamily="49" charset="0"/>
                <a:cs typeface="Courier New" panose="02070309020205020404" pitchFamily="49" charset="0"/>
              </a:rPr>
              <a:t>special </a:t>
            </a:r>
            <a:r>
              <a:rPr lang="en-US" dirty="0"/>
              <a:t>"&gt; … &lt;/p&gt;</a:t>
            </a:r>
          </a:p>
          <a:p>
            <a:pPr eaLnBrk="1" hangingPunct="1">
              <a:defRPr/>
            </a:pPr>
            <a:r>
              <a:rPr lang="en-US" dirty="0">
                <a:solidFill>
                  <a:srgbClr val="FF0000"/>
                </a:solidFill>
              </a:rPr>
              <a:t>class special sets color to purple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pPr eaLnBrk="1" hangingPunct="1"/>
            <a:r>
              <a:rPr altLang="en-US" dirty="0"/>
              <a:t>2. Class Selectors (continued)</a:t>
            </a:r>
          </a:p>
        </p:txBody>
      </p:sp>
      <p:sp>
        <p:nvSpPr>
          <p:cNvPr id="3" name="Content Placeholder 2"/>
          <p:cNvSpPr>
            <a:spLocks noGrp="1"/>
          </p:cNvSpPr>
          <p:nvPr>
            <p:ph idx="1"/>
          </p:nvPr>
        </p:nvSpPr>
        <p:spPr/>
        <p:txBody>
          <a:bodyPr/>
          <a:lstStyle/>
          <a:p>
            <a:pPr marL="457200" indent="-457200" eaLnBrk="1" hangingPunct="1">
              <a:buFont typeface="Arial" panose="020B0604020202020204" pitchFamily="34" charset="0"/>
              <a:buAutoNum type="arabicPeriod" startAt="4"/>
              <a:defRPr/>
            </a:pPr>
            <a:r>
              <a:rPr lang="en-US" b="1" i="0" dirty="0"/>
              <a:t>id Selectors</a:t>
            </a:r>
          </a:p>
          <a:p>
            <a:pPr eaLnBrk="1" hangingPunct="1">
              <a:defRPr/>
            </a:pPr>
            <a:r>
              <a:rPr lang="en-US" i="0" dirty="0"/>
              <a:t>An id selector allows the application of a style to one specific element</a:t>
            </a:r>
          </a:p>
          <a:p>
            <a:pPr eaLnBrk="1" hangingPunct="1">
              <a:defRPr/>
            </a:pPr>
            <a:r>
              <a:rPr lang="en-US" i="0" dirty="0"/>
              <a:t>General form:</a:t>
            </a:r>
          </a:p>
          <a:p>
            <a:pPr marL="342900" lvl="1" indent="0" eaLnBrk="1" hangingPunct="1">
              <a:buFont typeface="Arial" panose="020B0604020202020204" pitchFamily="34" charset="0"/>
              <a:buNone/>
              <a:defRPr/>
            </a:pPr>
            <a:r>
              <a:rPr lang="en-US" dirty="0"/>
              <a:t>	#specific-id {property-value list}</a:t>
            </a:r>
          </a:p>
          <a:p>
            <a:pPr eaLnBrk="1" hangingPunct="1">
              <a:defRPr/>
            </a:pPr>
            <a:r>
              <a:rPr lang="en-US" i="0" dirty="0"/>
              <a:t> Example:</a:t>
            </a:r>
          </a:p>
          <a:p>
            <a:pPr marL="685800" lvl="2" indent="0" eaLnBrk="1" hangingPunct="1">
              <a:buNone/>
              <a:defRPr/>
            </a:pPr>
            <a:r>
              <a:rPr lang="en-US" b="1" i="0" dirty="0">
                <a:solidFill>
                  <a:schemeClr val="accent1">
                    <a:lumMod val="75000"/>
                  </a:schemeClr>
                </a:solidFill>
                <a:latin typeface="Courier New" panose="02070309020205020404" pitchFamily="49" charset="0"/>
                <a:cs typeface="Courier New" panose="02070309020205020404" pitchFamily="49" charset="0"/>
              </a:rPr>
              <a:t>&lt;HEAD&gt;</a:t>
            </a:r>
          </a:p>
          <a:p>
            <a:pPr marL="685800" lvl="2" indent="0" eaLnBrk="1" hangingPunct="1">
              <a:buNone/>
              <a:defRPr/>
            </a:pPr>
            <a:r>
              <a:rPr lang="en-US" b="1" i="0" dirty="0">
                <a:solidFill>
                  <a:schemeClr val="accent1">
                    <a:lumMod val="75000"/>
                  </a:schemeClr>
                </a:solidFill>
                <a:latin typeface="Courier New" panose="02070309020205020404" pitchFamily="49" charset="0"/>
                <a:cs typeface="Courier New" panose="02070309020205020404" pitchFamily="49" charset="0"/>
              </a:rPr>
              <a:t>   &lt;</a:t>
            </a:r>
            <a:r>
              <a:rPr lang="en-US" b="1" dirty="0">
                <a:solidFill>
                  <a:schemeClr val="accent1">
                    <a:lumMod val="75000"/>
                  </a:schemeClr>
                </a:solidFill>
                <a:latin typeface="Courier New" panose="02070309020205020404" pitchFamily="49" charset="0"/>
                <a:cs typeface="Courier New" panose="02070309020205020404" pitchFamily="49" charset="0"/>
              </a:rPr>
              <a:t>style</a:t>
            </a:r>
            <a:r>
              <a:rPr lang="en-US" b="1" i="0" dirty="0">
                <a:solidFill>
                  <a:schemeClr val="accent1">
                    <a:lumMod val="75000"/>
                  </a:schemeClr>
                </a:solidFill>
                <a:latin typeface="Courier New" panose="02070309020205020404" pitchFamily="49" charset="0"/>
                <a:cs typeface="Courier New" panose="02070309020205020404" pitchFamily="49" charset="0"/>
              </a:rPr>
              <a:t>&gt;</a:t>
            </a:r>
          </a:p>
          <a:p>
            <a:pPr marL="685800" lvl="2" indent="0" eaLnBrk="1" hangingPunct="1">
              <a:buNone/>
              <a:defRPr/>
            </a:pPr>
            <a:r>
              <a:rPr lang="en-US" b="1" i="0" dirty="0">
                <a:solidFill>
                  <a:schemeClr val="accent1">
                    <a:lumMod val="75000"/>
                  </a:schemeClr>
                </a:solidFill>
                <a:latin typeface="Courier New" panose="02070309020205020404" pitchFamily="49" charset="0"/>
                <a:cs typeface="Courier New" panose="02070309020205020404" pitchFamily="49" charset="0"/>
              </a:rPr>
              <a:t>         #z98y { letter-spacing: 0.3em }</a:t>
            </a:r>
          </a:p>
          <a:p>
            <a:pPr marL="685800" lvl="2" indent="0" eaLnBrk="1" hangingPunct="1">
              <a:buNone/>
              <a:defRPr/>
            </a:pPr>
            <a:r>
              <a:rPr lang="en-US" b="1" i="0" dirty="0">
                <a:solidFill>
                  <a:schemeClr val="accent1">
                    <a:lumMod val="75000"/>
                  </a:schemeClr>
                </a:solidFill>
                <a:latin typeface="Courier New" panose="02070309020205020404" pitchFamily="49" charset="0"/>
                <a:cs typeface="Courier New" panose="02070309020205020404" pitchFamily="49" charset="0"/>
              </a:rPr>
              <a:t>    &lt;/</a:t>
            </a:r>
            <a:r>
              <a:rPr lang="en-US" b="1" dirty="0">
                <a:solidFill>
                  <a:schemeClr val="accent1">
                    <a:lumMod val="75000"/>
                  </a:schemeClr>
                </a:solidFill>
                <a:latin typeface="Courier New" panose="02070309020205020404" pitchFamily="49" charset="0"/>
                <a:cs typeface="Courier New" panose="02070309020205020404" pitchFamily="49" charset="0"/>
              </a:rPr>
              <a:t>style</a:t>
            </a:r>
            <a:r>
              <a:rPr lang="en-US" b="1" i="0" dirty="0">
                <a:solidFill>
                  <a:schemeClr val="accent1">
                    <a:lumMod val="75000"/>
                  </a:schemeClr>
                </a:solidFill>
                <a:latin typeface="Courier New" panose="02070309020205020404" pitchFamily="49" charset="0"/>
                <a:cs typeface="Courier New" panose="02070309020205020404" pitchFamily="49" charset="0"/>
              </a:rPr>
              <a:t>&gt;</a:t>
            </a:r>
          </a:p>
          <a:p>
            <a:pPr marL="685800" lvl="2" indent="0" eaLnBrk="1" hangingPunct="1">
              <a:buNone/>
              <a:defRPr/>
            </a:pPr>
            <a:r>
              <a:rPr lang="en-US" b="1" i="0" dirty="0">
                <a:solidFill>
                  <a:schemeClr val="accent1">
                    <a:lumMod val="75000"/>
                  </a:schemeClr>
                </a:solidFill>
                <a:latin typeface="Courier New" panose="02070309020205020404" pitchFamily="49" charset="0"/>
                <a:cs typeface="Courier New" panose="02070309020205020404" pitchFamily="49" charset="0"/>
              </a:rPr>
              <a:t> &lt;/HEAD&gt;</a:t>
            </a:r>
          </a:p>
          <a:p>
            <a:pPr marL="685800" lvl="2" indent="0" eaLnBrk="1" hangingPunct="1">
              <a:buNone/>
              <a:defRPr/>
            </a:pPr>
            <a:r>
              <a:rPr lang="en-US" b="1" i="0" dirty="0">
                <a:solidFill>
                  <a:schemeClr val="accent1">
                    <a:lumMod val="75000"/>
                  </a:schemeClr>
                </a:solidFill>
                <a:latin typeface="Courier New" panose="02070309020205020404" pitchFamily="49" charset="0"/>
                <a:cs typeface="Courier New" panose="02070309020205020404" pitchFamily="49" charset="0"/>
              </a:rPr>
              <a:t> &lt;</a:t>
            </a:r>
            <a:r>
              <a:rPr lang="en-US" b="1" dirty="0">
                <a:solidFill>
                  <a:schemeClr val="accent1">
                    <a:lumMod val="75000"/>
                  </a:schemeClr>
                </a:solidFill>
                <a:latin typeface="Courier New" panose="02070309020205020404" pitchFamily="49" charset="0"/>
                <a:cs typeface="Courier New" panose="02070309020205020404" pitchFamily="49" charset="0"/>
              </a:rPr>
              <a:t>body</a:t>
            </a:r>
            <a:r>
              <a:rPr lang="en-US" b="1" i="0" dirty="0">
                <a:solidFill>
                  <a:schemeClr val="accent1">
                    <a:lumMod val="75000"/>
                  </a:schemeClr>
                </a:solidFill>
                <a:latin typeface="Courier New" panose="02070309020205020404" pitchFamily="49" charset="0"/>
                <a:cs typeface="Courier New" panose="02070309020205020404" pitchFamily="49" charset="0"/>
              </a:rPr>
              <a:t>&gt;</a:t>
            </a:r>
          </a:p>
          <a:p>
            <a:pPr marL="685800" lvl="2" indent="0" eaLnBrk="1" hangingPunct="1">
              <a:buNone/>
              <a:defRPr/>
            </a:pPr>
            <a:r>
              <a:rPr lang="en-US" b="1" i="0" dirty="0">
                <a:solidFill>
                  <a:schemeClr val="accent1">
                    <a:lumMod val="75000"/>
                  </a:schemeClr>
                </a:solidFill>
                <a:latin typeface="Courier New" panose="02070309020205020404" pitchFamily="49" charset="0"/>
                <a:cs typeface="Courier New" panose="02070309020205020404" pitchFamily="49" charset="0"/>
              </a:rPr>
              <a:t>      &lt;p id=z98y&gt; This in internet Programming&lt;/</a:t>
            </a:r>
            <a:r>
              <a:rPr lang="en-US" b="1" dirty="0">
                <a:solidFill>
                  <a:schemeClr val="accent1">
                    <a:lumMod val="75000"/>
                  </a:schemeClr>
                </a:solidFill>
                <a:latin typeface="Courier New" panose="02070309020205020404" pitchFamily="49" charset="0"/>
                <a:cs typeface="Courier New" panose="02070309020205020404" pitchFamily="49" charset="0"/>
              </a:rPr>
              <a:t>p&gt;</a:t>
            </a:r>
            <a:endParaRPr lang="en-US" b="1" i="0" dirty="0">
              <a:solidFill>
                <a:schemeClr val="accent1">
                  <a:lumMod val="75000"/>
                </a:schemeClr>
              </a:solidFill>
              <a:latin typeface="Courier New" panose="02070309020205020404" pitchFamily="49" charset="0"/>
              <a:cs typeface="Courier New" panose="02070309020205020404" pitchFamily="49" charset="0"/>
            </a:endParaRPr>
          </a:p>
          <a:p>
            <a:pPr marL="685800" lvl="2" indent="0" eaLnBrk="1" hangingPunct="1">
              <a:buNone/>
              <a:defRPr/>
            </a:pPr>
            <a:r>
              <a:rPr lang="en-US" b="1" i="0" dirty="0">
                <a:solidFill>
                  <a:schemeClr val="accent1">
                    <a:lumMod val="75000"/>
                  </a:schemeClr>
                </a:solidFill>
                <a:latin typeface="Courier New" panose="02070309020205020404" pitchFamily="49" charset="0"/>
                <a:cs typeface="Courier New" panose="02070309020205020404" pitchFamily="49" charset="0"/>
              </a:rPr>
              <a:t> &lt;/</a:t>
            </a:r>
            <a:r>
              <a:rPr lang="en-US" b="1" dirty="0">
                <a:solidFill>
                  <a:schemeClr val="accent1">
                    <a:lumMod val="75000"/>
                  </a:schemeClr>
                </a:solidFill>
                <a:latin typeface="Courier New" panose="02070309020205020404" pitchFamily="49" charset="0"/>
                <a:cs typeface="Courier New" panose="02070309020205020404" pitchFamily="49" charset="0"/>
              </a:rPr>
              <a:t>body</a:t>
            </a:r>
            <a:r>
              <a:rPr lang="en-US" b="1" i="0" dirty="0">
                <a:solidFill>
                  <a:schemeClr val="accent1">
                    <a:lumMod val="75000"/>
                  </a:schemeClr>
                </a:solidFill>
                <a:latin typeface="Courier New" panose="02070309020205020404" pitchFamily="49" charset="0"/>
                <a:cs typeface="Courier New" panose="02070309020205020404" pitchFamily="49" charset="0"/>
              </a:rPr>
              <a:t>&gt;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2. Class Selectors (continued)</a:t>
            </a:r>
            <a:endParaRPr lang="en-US" dirty="0"/>
          </a:p>
        </p:txBody>
      </p:sp>
      <p:sp>
        <p:nvSpPr>
          <p:cNvPr id="3" name="Content Placeholder 2"/>
          <p:cNvSpPr>
            <a:spLocks noGrp="1"/>
          </p:cNvSpPr>
          <p:nvPr>
            <p:ph idx="1"/>
          </p:nvPr>
        </p:nvSpPr>
        <p:spPr/>
        <p:txBody>
          <a:bodyPr/>
          <a:lstStyle/>
          <a:p>
            <a:pPr marL="0" indent="0">
              <a:buNone/>
            </a:pPr>
            <a:r>
              <a:rPr lang="en-US" dirty="0"/>
              <a:t> </a:t>
            </a:r>
            <a:r>
              <a:rPr lang="en-US" i="0" dirty="0">
                <a:solidFill>
                  <a:schemeClr val="accent1">
                    <a:lumMod val="75000"/>
                  </a:schemeClr>
                </a:solidFill>
              </a:rPr>
              <a:t>&lt;HEAD&gt;</a:t>
            </a:r>
          </a:p>
          <a:p>
            <a:pPr marL="0" indent="0">
              <a:buNone/>
            </a:pPr>
            <a:r>
              <a:rPr lang="en-US" i="0" dirty="0">
                <a:solidFill>
                  <a:schemeClr val="accent1">
                    <a:lumMod val="75000"/>
                  </a:schemeClr>
                </a:solidFill>
              </a:rPr>
              <a:t>     &lt;STYLE&gt;</a:t>
            </a:r>
          </a:p>
          <a:p>
            <a:pPr marL="0" indent="0">
              <a:buNone/>
            </a:pPr>
            <a:r>
              <a:rPr lang="en-US" i="0" dirty="0">
                <a:solidFill>
                  <a:schemeClr val="accent1">
                    <a:lumMod val="75000"/>
                  </a:schemeClr>
                </a:solidFill>
              </a:rPr>
              <a:t>       h1#z98y { letter-spacing: 0.5em }</a:t>
            </a:r>
          </a:p>
          <a:p>
            <a:pPr marL="0" indent="0">
              <a:buNone/>
            </a:pPr>
            <a:r>
              <a:rPr lang="en-US" i="0" dirty="0">
                <a:solidFill>
                  <a:schemeClr val="accent1">
                    <a:lumMod val="75000"/>
                  </a:schemeClr>
                </a:solidFill>
              </a:rPr>
              <a:t>     &lt;/STYLE&gt;</a:t>
            </a:r>
          </a:p>
          <a:p>
            <a:pPr marL="0" indent="0">
              <a:buNone/>
            </a:pPr>
            <a:r>
              <a:rPr lang="en-US" i="0" dirty="0">
                <a:solidFill>
                  <a:schemeClr val="accent1">
                    <a:lumMod val="75000"/>
                  </a:schemeClr>
                </a:solidFill>
              </a:rPr>
              <a:t>  &lt;/HEAD&gt;</a:t>
            </a:r>
          </a:p>
          <a:p>
            <a:pPr marL="0" indent="0">
              <a:buNone/>
            </a:pPr>
            <a:r>
              <a:rPr lang="en-US" i="0" dirty="0">
                <a:solidFill>
                  <a:schemeClr val="accent1">
                    <a:lumMod val="75000"/>
                  </a:schemeClr>
                </a:solidFill>
              </a:rPr>
              <a:t>   &lt;BODY&gt;</a:t>
            </a:r>
          </a:p>
          <a:p>
            <a:pPr marL="0" indent="0">
              <a:buNone/>
            </a:pPr>
            <a:r>
              <a:rPr lang="en-US" i="0" dirty="0">
                <a:solidFill>
                  <a:schemeClr val="accent1">
                    <a:lumMod val="75000"/>
                  </a:schemeClr>
                </a:solidFill>
              </a:rPr>
              <a:t>       &lt;p id=z98y&gt;Wide text&lt;/p&gt;</a:t>
            </a:r>
          </a:p>
          <a:p>
            <a:pPr marL="0" indent="0">
              <a:buNone/>
            </a:pPr>
            <a:r>
              <a:rPr lang="en-US" i="0" dirty="0">
                <a:solidFill>
                  <a:schemeClr val="accent1">
                    <a:lumMod val="75000"/>
                  </a:schemeClr>
                </a:solidFill>
              </a:rPr>
              <a:t>     &lt;/BODY&gt;</a:t>
            </a:r>
          </a:p>
        </p:txBody>
      </p:sp>
      <p:sp>
        <p:nvSpPr>
          <p:cNvPr id="7" name="Rectangle 6"/>
          <p:cNvSpPr/>
          <p:nvPr/>
        </p:nvSpPr>
        <p:spPr>
          <a:xfrm>
            <a:off x="533400" y="5099745"/>
            <a:ext cx="8305800" cy="1200329"/>
          </a:xfrm>
          <a:prstGeom prst="rect">
            <a:avLst/>
          </a:prstGeom>
        </p:spPr>
        <p:txBody>
          <a:bodyPr wrap="square">
            <a:spAutoFit/>
          </a:bodyPr>
          <a:lstStyle/>
          <a:p>
            <a:r>
              <a:rPr lang="en-US" sz="2400" dirty="0">
                <a:solidFill>
                  <a:schemeClr val="tx1"/>
                </a:solidFill>
              </a:rPr>
              <a:t>In this example, however, the style rule will only match an H1 element that has id="z98y". The rule will not match the P element in this example:</a:t>
            </a:r>
          </a:p>
        </p:txBody>
      </p:sp>
    </p:spTree>
    <p:extLst>
      <p:ext uri="{BB962C8B-B14F-4D97-AF65-F5344CB8AC3E}">
        <p14:creationId xmlns:p14="http://schemas.microsoft.com/office/powerpoint/2010/main" val="365678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pPr eaLnBrk="1" hangingPunct="1"/>
            <a:r>
              <a:rPr altLang="en-US" dirty="0"/>
              <a:t>2. Class Selectors (continued)</a:t>
            </a:r>
          </a:p>
        </p:txBody>
      </p:sp>
      <p:sp>
        <p:nvSpPr>
          <p:cNvPr id="3" name="Content Placeholder 2"/>
          <p:cNvSpPr>
            <a:spLocks noGrp="1"/>
          </p:cNvSpPr>
          <p:nvPr>
            <p:ph idx="1"/>
          </p:nvPr>
        </p:nvSpPr>
        <p:spPr/>
        <p:txBody>
          <a:bodyPr/>
          <a:lstStyle/>
          <a:p>
            <a:pPr marL="0" indent="0" eaLnBrk="1" hangingPunct="1">
              <a:buFont typeface="Arial" panose="020B0604020202020204" pitchFamily="34" charset="0"/>
              <a:buNone/>
              <a:defRPr/>
            </a:pPr>
            <a:r>
              <a:rPr lang="en-US" b="1" i="0" dirty="0"/>
              <a:t>5. Contextual Selectors</a:t>
            </a:r>
          </a:p>
          <a:p>
            <a:pPr eaLnBrk="1" hangingPunct="1">
              <a:defRPr/>
            </a:pPr>
            <a:r>
              <a:rPr lang="en-US" i="0" dirty="0"/>
              <a:t>Match elements that appear in a certain context, such as "only those &lt;</a:t>
            </a:r>
            <a:r>
              <a:rPr lang="en-US" i="0" dirty="0" err="1"/>
              <a:t>em</a:t>
            </a:r>
            <a:r>
              <a:rPr lang="en-US" i="0" dirty="0"/>
              <a:t>&gt; elements that are contained by an &lt;h1&gt; element"</a:t>
            </a:r>
          </a:p>
          <a:p>
            <a:pPr eaLnBrk="1" hangingPunct="1">
              <a:defRPr/>
            </a:pPr>
            <a:r>
              <a:rPr lang="en-US" i="0" dirty="0"/>
              <a:t>Descendant Selector</a:t>
            </a:r>
          </a:p>
          <a:p>
            <a:pPr marL="342900" lvl="1" indent="0" eaLnBrk="1" hangingPunct="1">
              <a:buFont typeface="Arial" panose="020B0604020202020204" pitchFamily="34" charset="0"/>
              <a:buNone/>
              <a:defRPr/>
            </a:pPr>
            <a:r>
              <a:rPr lang="en-US" dirty="0"/>
              <a:t>h1 </a:t>
            </a:r>
            <a:r>
              <a:rPr lang="en-US" dirty="0" err="1"/>
              <a:t>em</a:t>
            </a:r>
            <a:r>
              <a:rPr lang="en-US" dirty="0"/>
              <a:t> </a:t>
            </a:r>
          </a:p>
          <a:p>
            <a:pPr marL="342900" lvl="1" indent="0" eaLnBrk="1" hangingPunct="1">
              <a:buFont typeface="Arial" panose="020B0604020202020204" pitchFamily="34" charset="0"/>
              <a:buNone/>
              <a:defRPr/>
            </a:pPr>
            <a:r>
              <a:rPr lang="en-US" dirty="0"/>
              <a:t>– applies to </a:t>
            </a:r>
            <a:r>
              <a:rPr lang="en-US" b="1" dirty="0" err="1"/>
              <a:t>em</a:t>
            </a:r>
            <a:r>
              <a:rPr lang="en-US" dirty="0"/>
              <a:t> when it is in a </a:t>
            </a:r>
            <a:r>
              <a:rPr lang="en-US" b="1" dirty="0"/>
              <a:t>h1</a:t>
            </a:r>
            <a:r>
              <a:rPr lang="en-US" dirty="0"/>
              <a:t> element</a:t>
            </a:r>
          </a:p>
          <a:p>
            <a:pPr eaLnBrk="1" hangingPunct="1">
              <a:defRPr/>
            </a:pPr>
            <a:r>
              <a:rPr lang="en-US" dirty="0"/>
              <a:t>Example</a:t>
            </a:r>
          </a:p>
          <a:p>
            <a:pPr marL="342900" lvl="1" indent="0" eaLnBrk="1" hangingPunct="1">
              <a:buNone/>
              <a:defRPr/>
            </a:pPr>
            <a:r>
              <a:rPr lang="en-US" dirty="0"/>
              <a:t> </a:t>
            </a:r>
            <a:r>
              <a:rPr lang="en-US" b="1" dirty="0">
                <a:solidFill>
                  <a:schemeClr val="accent1">
                    <a:lumMod val="50000"/>
                  </a:schemeClr>
                </a:solidFill>
                <a:latin typeface="Courier New" panose="02070309020205020404" pitchFamily="49" charset="0"/>
                <a:cs typeface="Courier New" panose="02070309020205020404" pitchFamily="49" charset="0"/>
              </a:rPr>
              <a:t>h1 </a:t>
            </a:r>
            <a:r>
              <a:rPr lang="en-US" b="1" dirty="0" err="1">
                <a:solidFill>
                  <a:schemeClr val="accent1">
                    <a:lumMod val="50000"/>
                  </a:schemeClr>
                </a:solidFill>
                <a:latin typeface="Courier New" panose="02070309020205020404" pitchFamily="49" charset="0"/>
                <a:cs typeface="Courier New" panose="02070309020205020404" pitchFamily="49" charset="0"/>
              </a:rPr>
              <a:t>em</a:t>
            </a:r>
            <a:r>
              <a:rPr lang="en-US" b="1" dirty="0">
                <a:solidFill>
                  <a:schemeClr val="accent1">
                    <a:lumMod val="50000"/>
                  </a:schemeClr>
                </a:solidFill>
                <a:latin typeface="Courier New" panose="02070309020205020404" pitchFamily="49" charset="0"/>
                <a:cs typeface="Courier New" panose="02070309020205020404" pitchFamily="49" charset="0"/>
              </a:rPr>
              <a:t> { color: blue }</a:t>
            </a:r>
          </a:p>
          <a:p>
            <a:pPr marL="342900" lvl="1" indent="0" eaLnBrk="1" hangingPunct="1">
              <a:buNone/>
              <a:defRPr/>
            </a:pPr>
            <a:r>
              <a:rPr lang="en-US" b="1" dirty="0">
                <a:solidFill>
                  <a:schemeClr val="accent1">
                    <a:lumMod val="50000"/>
                  </a:schemeClr>
                </a:solidFill>
                <a:latin typeface="Courier New" panose="02070309020205020404" pitchFamily="49" charset="0"/>
                <a:cs typeface="Courier New" panose="02070309020205020404" pitchFamily="49" charset="0"/>
              </a:rPr>
              <a:t>&lt;h1&gt;This headline is &lt;</a:t>
            </a:r>
            <a:r>
              <a:rPr lang="en-US" b="1" dirty="0" err="1">
                <a:solidFill>
                  <a:schemeClr val="accent1">
                    <a:lumMod val="50000"/>
                  </a:schemeClr>
                </a:solidFill>
                <a:latin typeface="Courier New" panose="02070309020205020404" pitchFamily="49" charset="0"/>
                <a:cs typeface="Courier New" panose="02070309020205020404" pitchFamily="49" charset="0"/>
              </a:rPr>
              <a:t>em</a:t>
            </a:r>
            <a:r>
              <a:rPr lang="en-US" b="1" dirty="0">
                <a:solidFill>
                  <a:schemeClr val="accent1">
                    <a:lumMod val="50000"/>
                  </a:schemeClr>
                </a:solidFill>
                <a:latin typeface="Courier New" panose="02070309020205020404" pitchFamily="49" charset="0"/>
                <a:cs typeface="Courier New" panose="02070309020205020404" pitchFamily="49" charset="0"/>
              </a:rPr>
              <a:t>&gt;very&lt;/</a:t>
            </a:r>
            <a:r>
              <a:rPr lang="en-US" b="1" dirty="0" err="1">
                <a:solidFill>
                  <a:schemeClr val="accent1">
                    <a:lumMod val="50000"/>
                  </a:schemeClr>
                </a:solidFill>
                <a:latin typeface="Courier New" panose="02070309020205020404" pitchFamily="49" charset="0"/>
                <a:cs typeface="Courier New" panose="02070309020205020404" pitchFamily="49" charset="0"/>
              </a:rPr>
              <a:t>em</a:t>
            </a:r>
            <a:r>
              <a:rPr lang="en-US" b="1" dirty="0">
                <a:solidFill>
                  <a:schemeClr val="accent1">
                    <a:lumMod val="50000"/>
                  </a:schemeClr>
                </a:solidFill>
                <a:latin typeface="Courier New" panose="02070309020205020404" pitchFamily="49" charset="0"/>
                <a:cs typeface="Courier New" panose="02070309020205020404" pitchFamily="49" charset="0"/>
              </a:rPr>
              <a:t>&gt; big&lt;/h1&gt;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2. Class Selectors (continued)</a:t>
            </a:r>
            <a:endParaRPr lang="en-US" dirty="0"/>
          </a:p>
        </p:txBody>
      </p:sp>
      <p:sp>
        <p:nvSpPr>
          <p:cNvPr id="3" name="Content Placeholder 2"/>
          <p:cNvSpPr>
            <a:spLocks noGrp="1"/>
          </p:cNvSpPr>
          <p:nvPr>
            <p:ph idx="1"/>
          </p:nvPr>
        </p:nvSpPr>
        <p:spPr/>
        <p:txBody>
          <a:bodyPr/>
          <a:lstStyle/>
          <a:p>
            <a:pPr eaLnBrk="1" hangingPunct="1">
              <a:defRPr/>
            </a:pPr>
            <a:r>
              <a:rPr lang="en-US" dirty="0"/>
              <a:t>Parent -Child Selectors</a:t>
            </a:r>
          </a:p>
          <a:p>
            <a:pPr eaLnBrk="1" hangingPunct="1">
              <a:defRPr/>
            </a:pPr>
            <a:r>
              <a:rPr lang="en-US" i="0" dirty="0"/>
              <a:t>Matches when an element is the direct descendent of some parent element</a:t>
            </a:r>
            <a:endParaRPr lang="en-US" dirty="0"/>
          </a:p>
          <a:p>
            <a:pPr marL="342900" lvl="1" indent="0" eaLnBrk="1" hangingPunct="1">
              <a:buNone/>
              <a:defRPr/>
            </a:pPr>
            <a:r>
              <a:rPr lang="en-US" b="1" dirty="0">
                <a:solidFill>
                  <a:schemeClr val="accent1">
                    <a:lumMod val="50000"/>
                  </a:schemeClr>
                </a:solidFill>
                <a:latin typeface="Courier New" panose="02070309020205020404" pitchFamily="49" charset="0"/>
                <a:cs typeface="Courier New" panose="02070309020205020404" pitchFamily="49" charset="0"/>
              </a:rPr>
              <a:t>body ~ p </a:t>
            </a:r>
          </a:p>
          <a:p>
            <a:pPr marL="342900" lvl="1" indent="0" eaLnBrk="1" hangingPunct="1">
              <a:buNone/>
              <a:defRPr/>
            </a:pPr>
            <a:endParaRPr lang="en-US" dirty="0"/>
          </a:p>
          <a:p>
            <a:pPr marL="342900" lvl="1" indent="0" eaLnBrk="1" hangingPunct="1">
              <a:buNone/>
              <a:defRPr/>
            </a:pPr>
            <a:r>
              <a:rPr lang="en-US" dirty="0"/>
              <a:t>– applies to </a:t>
            </a:r>
            <a:r>
              <a:rPr lang="en-US" b="1" dirty="0"/>
              <a:t>p</a:t>
            </a:r>
            <a:r>
              <a:rPr lang="en-US" dirty="0"/>
              <a:t> when it is a child of a </a:t>
            </a:r>
            <a:r>
              <a:rPr lang="en-US" b="1" dirty="0"/>
              <a:t>body</a:t>
            </a:r>
            <a:r>
              <a:rPr lang="en-US" dirty="0"/>
              <a:t> element</a:t>
            </a:r>
          </a:p>
          <a:p>
            <a:pPr marL="342900" lvl="1" indent="0" eaLnBrk="1" hangingPunct="1">
              <a:buNone/>
              <a:defRPr/>
            </a:pPr>
            <a:endParaRPr lang="en-US" dirty="0"/>
          </a:p>
          <a:p>
            <a:pPr eaLnBrk="1" hangingPunct="1">
              <a:defRPr/>
            </a:pPr>
            <a:r>
              <a:rPr lang="en-US" sz="2800" i="1" dirty="0"/>
              <a:t>Example</a:t>
            </a:r>
          </a:p>
          <a:p>
            <a:pPr marL="342900" lvl="1" indent="0" eaLnBrk="1" hangingPunct="1">
              <a:buNone/>
              <a:defRPr/>
            </a:pPr>
            <a:r>
              <a:rPr lang="en-US" dirty="0"/>
              <a:t>The following rule sets the style of P elements that are children of BODY:</a:t>
            </a:r>
          </a:p>
          <a:p>
            <a:pPr marL="342900" lvl="1" indent="0" eaLnBrk="1" hangingPunct="1">
              <a:buNone/>
              <a:defRPr/>
            </a:pPr>
            <a:endParaRPr lang="en-US" dirty="0"/>
          </a:p>
          <a:p>
            <a:pPr marL="342900" lvl="1" indent="0" eaLnBrk="1" hangingPunct="1">
              <a:buNone/>
              <a:defRPr/>
            </a:pPr>
            <a:r>
              <a:rPr lang="en-US" b="1" dirty="0">
                <a:solidFill>
                  <a:schemeClr val="accent1">
                    <a:lumMod val="50000"/>
                  </a:schemeClr>
                </a:solidFill>
                <a:latin typeface="Courier New" panose="02070309020205020404" pitchFamily="49" charset="0"/>
                <a:cs typeface="Courier New" panose="02070309020205020404" pitchFamily="49" charset="0"/>
              </a:rPr>
              <a:t> body ~ p { line-height: 1.3 }</a:t>
            </a:r>
          </a:p>
          <a:p>
            <a:endParaRPr lang="en-US" dirty="0"/>
          </a:p>
        </p:txBody>
      </p:sp>
    </p:spTree>
    <p:extLst>
      <p:ext uri="{BB962C8B-B14F-4D97-AF65-F5344CB8AC3E}">
        <p14:creationId xmlns:p14="http://schemas.microsoft.com/office/powerpoint/2010/main" val="7480141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altLang="en-US"/>
              <a:t>2. Class Selectors (continued)</a:t>
            </a:r>
          </a:p>
        </p:txBody>
      </p:sp>
      <p:sp>
        <p:nvSpPr>
          <p:cNvPr id="3" name="Content Placeholder 2"/>
          <p:cNvSpPr>
            <a:spLocks noGrp="1"/>
          </p:cNvSpPr>
          <p:nvPr>
            <p:ph idx="1"/>
          </p:nvPr>
        </p:nvSpPr>
        <p:spPr/>
        <p:txBody>
          <a:bodyPr/>
          <a:lstStyle/>
          <a:p>
            <a:pPr marL="0" indent="0" eaLnBrk="1" hangingPunct="1">
              <a:buFont typeface="Arial" panose="020B0604020202020204" pitchFamily="34" charset="0"/>
              <a:buNone/>
              <a:defRPr/>
            </a:pPr>
            <a:r>
              <a:rPr lang="en-US" b="1" dirty="0"/>
              <a:t>6. Universal Selectors</a:t>
            </a:r>
          </a:p>
          <a:p>
            <a:pPr marL="0" indent="0" eaLnBrk="1" hangingPunct="1">
              <a:buFont typeface="Arial" panose="020B0604020202020204" pitchFamily="34" charset="0"/>
              <a:buNone/>
              <a:defRPr/>
            </a:pPr>
            <a:r>
              <a:rPr lang="en-US" dirty="0"/>
              <a:t>     </a:t>
            </a:r>
            <a:r>
              <a:rPr lang="en-US" b="1" dirty="0"/>
              <a:t> </a:t>
            </a:r>
            <a:r>
              <a:rPr lang="en-US" dirty="0"/>
              <a:t>* {color: red;}</a:t>
            </a:r>
          </a:p>
          <a:p>
            <a:pPr marL="0" indent="0" eaLnBrk="1" hangingPunct="1">
              <a:buFont typeface="Arial" panose="020B0604020202020204" pitchFamily="34" charset="0"/>
              <a:buNone/>
              <a:defRPr/>
            </a:pPr>
            <a:r>
              <a:rPr lang="en-US" dirty="0"/>
              <a:t>         - Applies to all elements in the document</a:t>
            </a:r>
          </a:p>
          <a:p>
            <a:pPr eaLnBrk="1" hangingPunct="1">
              <a:defRPr/>
            </a:pPr>
            <a:endParaRPr lang="en-US" dirty="0"/>
          </a:p>
          <a:p>
            <a:pPr eaLnBrk="1" hangingPunct="1">
              <a:defRPr/>
            </a:pPr>
            <a:r>
              <a:rPr lang="en-US" dirty="0"/>
              <a:t>7. </a:t>
            </a:r>
            <a:r>
              <a:rPr lang="en-US" b="1" i="0" dirty="0"/>
              <a:t>Attribute selectors</a:t>
            </a:r>
          </a:p>
          <a:p>
            <a:pPr eaLnBrk="1" hangingPunct="1">
              <a:defRPr/>
            </a:pPr>
            <a:r>
              <a:rPr lang="en-US" dirty="0"/>
              <a:t>Applies to an element that has defined an Attribute</a:t>
            </a:r>
          </a:p>
          <a:p>
            <a:pPr eaLnBrk="1" hangingPunct="1">
              <a:defRPr/>
            </a:pPr>
            <a:r>
              <a:rPr lang="en-US" i="0" dirty="0"/>
              <a:t>For example, the following rule matches all H1 elements that specify the "</a:t>
            </a:r>
            <a:r>
              <a:rPr lang="en-US" i="0" dirty="0" err="1"/>
              <a:t>href</a:t>
            </a:r>
            <a:r>
              <a:rPr lang="en-US" i="0" dirty="0"/>
              <a:t>" attribute, whatever its value:</a:t>
            </a:r>
          </a:p>
          <a:p>
            <a:pPr marL="0" indent="0" eaLnBrk="1" hangingPunct="1">
              <a:buNone/>
              <a:defRPr/>
            </a:pPr>
            <a:endParaRPr lang="en-US" i="0" dirty="0"/>
          </a:p>
          <a:p>
            <a:pPr marL="0" indent="0" eaLnBrk="1" hangingPunct="1">
              <a:buNone/>
              <a:defRPr/>
            </a:pPr>
            <a:r>
              <a:rPr lang="en-US" b="1" i="0" dirty="0">
                <a:solidFill>
                  <a:schemeClr val="accent1">
                    <a:lumMod val="50000"/>
                  </a:schemeClr>
                </a:solidFill>
                <a:latin typeface="Courier New" panose="02070309020205020404" pitchFamily="49" charset="0"/>
                <a:cs typeface="Courier New" panose="02070309020205020404" pitchFamily="49" charset="0"/>
              </a:rPr>
              <a:t>   h1[</a:t>
            </a:r>
            <a:r>
              <a:rPr lang="en-US" b="1" i="0" dirty="0" err="1">
                <a:solidFill>
                  <a:schemeClr val="accent1">
                    <a:lumMod val="50000"/>
                  </a:schemeClr>
                </a:solidFill>
                <a:latin typeface="Courier New" panose="02070309020205020404" pitchFamily="49" charset="0"/>
                <a:cs typeface="Courier New" panose="02070309020205020404" pitchFamily="49" charset="0"/>
              </a:rPr>
              <a:t>href</a:t>
            </a:r>
            <a:r>
              <a:rPr lang="en-US" b="1" i="0" dirty="0">
                <a:solidFill>
                  <a:schemeClr val="accent1">
                    <a:lumMod val="50000"/>
                  </a:schemeClr>
                </a:solidFill>
                <a:latin typeface="Courier New" panose="02070309020205020404" pitchFamily="49" charset="0"/>
                <a:cs typeface="Courier New" panose="02070309020205020404" pitchFamily="49" charset="0"/>
              </a:rPr>
              <a:t>] { color: blue;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pPr eaLnBrk="1" hangingPunct="1"/>
            <a:r>
              <a:rPr altLang="en-US"/>
              <a:t>Class Selectors (continued)</a:t>
            </a:r>
          </a:p>
        </p:txBody>
      </p:sp>
      <p:sp>
        <p:nvSpPr>
          <p:cNvPr id="3" name="Content Placeholder 2"/>
          <p:cNvSpPr>
            <a:spLocks noGrp="1"/>
          </p:cNvSpPr>
          <p:nvPr>
            <p:ph idx="1"/>
          </p:nvPr>
        </p:nvSpPr>
        <p:spPr/>
        <p:txBody>
          <a:bodyPr/>
          <a:lstStyle/>
          <a:p>
            <a:pPr marL="0" indent="0" eaLnBrk="1" hangingPunct="1">
              <a:buFont typeface="Arial" panose="020B0604020202020204" pitchFamily="34" charset="0"/>
              <a:buNone/>
              <a:defRPr/>
            </a:pPr>
            <a:r>
              <a:rPr lang="en-US" b="1" dirty="0"/>
              <a:t>7. Pseudo Classes</a:t>
            </a:r>
          </a:p>
          <a:p>
            <a:pPr eaLnBrk="1" hangingPunct="1">
              <a:defRPr/>
            </a:pPr>
            <a:r>
              <a:rPr lang="en-US" i="0" dirty="0"/>
              <a:t>Pseudo classes are styles that apply when something happens, rather than because the target element simply exists</a:t>
            </a:r>
          </a:p>
          <a:p>
            <a:pPr eaLnBrk="1" hangingPunct="1">
              <a:defRPr/>
            </a:pPr>
            <a:r>
              <a:rPr lang="en-US" dirty="0">
                <a:solidFill>
                  <a:srgbClr val="FF0000"/>
                </a:solidFill>
              </a:rPr>
              <a:t>Names begin with colons</a:t>
            </a:r>
          </a:p>
          <a:p>
            <a:pPr lvl="1" eaLnBrk="1" hangingPunct="1">
              <a:defRPr/>
            </a:pPr>
            <a:r>
              <a:rPr lang="en-US" sz="2400" dirty="0">
                <a:latin typeface="Courier New" panose="02070309020205020404" pitchFamily="49" charset="0"/>
                <a:cs typeface="Courier New" panose="02070309020205020404" pitchFamily="49" charset="0"/>
              </a:rPr>
              <a:t>hover</a:t>
            </a:r>
            <a:r>
              <a:rPr lang="en-US" sz="2400" dirty="0"/>
              <a:t> classes apply when the mouse cursor is over the element</a:t>
            </a:r>
          </a:p>
          <a:p>
            <a:pPr lvl="1" eaLnBrk="1" hangingPunct="1">
              <a:defRPr/>
            </a:pPr>
            <a:r>
              <a:rPr lang="en-US" sz="2400" dirty="0">
                <a:latin typeface="Courier New" panose="02070309020205020404" pitchFamily="49" charset="0"/>
                <a:cs typeface="Courier New" panose="02070309020205020404" pitchFamily="49" charset="0"/>
              </a:rPr>
              <a:t>focus</a:t>
            </a:r>
            <a:r>
              <a:rPr lang="en-US" sz="2400" dirty="0"/>
              <a:t> classes apply when an element has focus</a:t>
            </a:r>
          </a:p>
          <a:p>
            <a:pPr lvl="1" eaLnBrk="1" hangingPunct="1">
              <a:defRPr/>
            </a:pPr>
            <a:r>
              <a:rPr lang="en-US" sz="2400" dirty="0">
                <a:latin typeface="Courier New" panose="02070309020205020404" pitchFamily="49" charset="0"/>
                <a:cs typeface="Courier New" panose="02070309020205020404" pitchFamily="49" charset="0"/>
              </a:rPr>
              <a:t>link</a:t>
            </a:r>
            <a:r>
              <a:rPr lang="en-US" sz="2400" dirty="0"/>
              <a:t> classes apply when a link has not been selected</a:t>
            </a:r>
          </a:p>
          <a:p>
            <a:pPr lvl="1" eaLnBrk="1" hangingPunct="1">
              <a:defRPr/>
            </a:pPr>
            <a:r>
              <a:rPr lang="en-US" sz="2400" dirty="0">
                <a:latin typeface="Courier New" panose="02070309020205020404" pitchFamily="49" charset="0"/>
                <a:cs typeface="Courier New" panose="02070309020205020404" pitchFamily="49" charset="0"/>
              </a:rPr>
              <a:t>visited</a:t>
            </a:r>
            <a:r>
              <a:rPr lang="en-US" sz="2400" dirty="0"/>
              <a:t> classes apply when a link previously has been selected</a:t>
            </a:r>
          </a:p>
          <a:p>
            <a:pPr eaLnBrk="1" hangingPunct="1">
              <a:defRPr/>
            </a:pP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altLang="en-US"/>
              <a:t>4.5 External Style Sheets </a:t>
            </a:r>
          </a:p>
        </p:txBody>
      </p:sp>
      <p:sp>
        <p:nvSpPr>
          <p:cNvPr id="40963" name="Rectangle 3"/>
          <p:cNvSpPr>
            <a:spLocks noGrp="1" noChangeArrowheads="1"/>
          </p:cNvSpPr>
          <p:nvPr>
            <p:ph idx="1"/>
          </p:nvPr>
        </p:nvSpPr>
        <p:spPr/>
        <p:txBody>
          <a:bodyPr/>
          <a:lstStyle/>
          <a:p>
            <a:pPr marL="365125" indent="-255588" eaLnBrk="1" hangingPunct="1">
              <a:buFont typeface="Wingdings 3" panose="05040102010807070707" pitchFamily="18" charset="2"/>
              <a:buChar char=""/>
            </a:pPr>
            <a:r>
              <a:rPr lang="en-US" altLang="en-US" sz="2800" i="0">
                <a:ea typeface="ＭＳ Ｐゴシック" panose="020B0600070205080204" pitchFamily="34" charset="-128"/>
              </a:rPr>
              <a:t>External style sheets are separate documents that contain only CSS rules.</a:t>
            </a:r>
          </a:p>
          <a:p>
            <a:pPr marL="365125" indent="-255588" eaLnBrk="1" hangingPunct="1">
              <a:buFont typeface="Wingdings 3" panose="05040102010807070707" pitchFamily="18" charset="2"/>
              <a:buChar char=""/>
            </a:pPr>
            <a:r>
              <a:rPr lang="en-US" altLang="en-US" sz="2800" i="0">
                <a:ea typeface="ＭＳ Ｐゴシック" panose="020B0600070205080204" pitchFamily="34" charset="-128"/>
              </a:rPr>
              <a:t>Help create a uniform look for a website</a:t>
            </a:r>
          </a:p>
          <a:p>
            <a:pPr marL="620713" lvl="1" eaLnBrk="1" hangingPunct="1">
              <a:spcBef>
                <a:spcPts val="325"/>
              </a:spcBef>
            </a:pPr>
            <a:r>
              <a:rPr lang="en-US" altLang="en-US" sz="2400">
                <a:ea typeface="ＭＳ Ｐゴシック" panose="020B0600070205080204" pitchFamily="34" charset="-128"/>
              </a:rPr>
              <a:t>Separate pages can all use the same styles. </a:t>
            </a:r>
          </a:p>
          <a:p>
            <a:pPr marL="620713" lvl="1" eaLnBrk="1" hangingPunct="1">
              <a:spcBef>
                <a:spcPts val="325"/>
              </a:spcBef>
            </a:pPr>
            <a:r>
              <a:rPr lang="en-US" altLang="en-US" sz="2400">
                <a:ea typeface="ＭＳ Ｐゴシック" panose="020B0600070205080204" pitchFamily="34" charset="-128"/>
              </a:rPr>
              <a:t>Modifying a single style-sheet file makes changes to styles across an entire website (or to a portion of one).</a:t>
            </a:r>
          </a:p>
          <a:p>
            <a:pPr marL="365125" indent="-255588" eaLnBrk="1" hangingPunct="1">
              <a:buFont typeface="Wingdings 3" panose="05040102010807070707" pitchFamily="18" charset="2"/>
              <a:buChar char=""/>
            </a:pPr>
            <a:r>
              <a:rPr lang="en-US" altLang="en-US" sz="2800" i="0">
                <a:ea typeface="ＭＳ Ｐゴシック" panose="020B0600070205080204" pitchFamily="34" charset="-128"/>
              </a:rPr>
              <a:t>When changes to the styles are required, you need to modify only a single CSS file to make style changes across all the pages that use those styles. </a:t>
            </a:r>
          </a:p>
          <a:p>
            <a:pPr marL="365125" indent="-255588" eaLnBrk="1" hangingPunct="1">
              <a:buFont typeface="Wingdings 3" panose="05040102010807070707" pitchFamily="18" charset="2"/>
              <a:buChar char=""/>
            </a:pPr>
            <a:r>
              <a:rPr lang="en-US" altLang="en-US" sz="2800" i="0">
                <a:ea typeface="ＭＳ Ｐゴシック" panose="020B0600070205080204" pitchFamily="34" charset="-128"/>
              </a:rPr>
              <a:t>This concept is sometimes known as </a:t>
            </a:r>
            <a:r>
              <a:rPr lang="en-US" altLang="en-US" sz="2800" b="1" i="0">
                <a:ea typeface="ＭＳ Ｐゴシック" panose="020B0600070205080204" pitchFamily="34" charset="-128"/>
              </a:rPr>
              <a:t>skinning</a:t>
            </a:r>
            <a:r>
              <a:rPr lang="en-US" altLang="en-US" sz="2800" i="0">
                <a:ea typeface="ＭＳ Ｐゴシック" panose="020B0600070205080204" pitchFamily="34" charset="-128"/>
              </a:rPr>
              <a:t>. </a:t>
            </a:r>
          </a:p>
          <a:p>
            <a:pPr marL="365125" indent="-255588" eaLnBrk="1" hangingPunct="1">
              <a:buFont typeface="Wingdings 3" panose="05040102010807070707" pitchFamily="18" charset="2"/>
              <a:buChar char=""/>
            </a:pPr>
            <a:endParaRPr lang="en-US" altLang="en-US">
              <a:ea typeface="ＭＳ Ｐゴシック" panose="020B0600070205080204" pitchFamily="34" charset="-128"/>
            </a:endParaRPr>
          </a:p>
        </p:txBody>
      </p:sp>
      <p:sp>
        <p:nvSpPr>
          <p:cNvPr id="40964"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75E28-4F49-44FF-B92B-ED82AABC9589}"/>
              </a:ext>
            </a:extLst>
          </p:cNvPr>
          <p:cNvSpPr>
            <a:spLocks noGrp="1"/>
          </p:cNvSpPr>
          <p:nvPr>
            <p:ph type="title"/>
          </p:nvPr>
        </p:nvSpPr>
        <p:spPr/>
        <p:txBody>
          <a:bodyPr/>
          <a:lstStyle/>
          <a:p>
            <a:r>
              <a:rPr lang="en-US" dirty="0"/>
              <a:t>Why CSS</a:t>
            </a:r>
          </a:p>
        </p:txBody>
      </p:sp>
      <p:sp>
        <p:nvSpPr>
          <p:cNvPr id="3" name="Content Placeholder 2">
            <a:extLst>
              <a:ext uri="{FF2B5EF4-FFF2-40B4-BE49-F238E27FC236}">
                <a16:creationId xmlns:a16="http://schemas.microsoft.com/office/drawing/2014/main" id="{68423F9A-BAB5-42C8-B125-977A3018226D}"/>
              </a:ext>
            </a:extLst>
          </p:cNvPr>
          <p:cNvSpPr>
            <a:spLocks noGrp="1"/>
          </p:cNvSpPr>
          <p:nvPr>
            <p:ph idx="1"/>
          </p:nvPr>
        </p:nvSpPr>
        <p:spPr>
          <a:xfrm>
            <a:off x="628650" y="2743199"/>
            <a:ext cx="7886700" cy="990601"/>
          </a:xfrm>
        </p:spPr>
        <p:txBody>
          <a:bodyPr/>
          <a:lstStyle/>
          <a:p>
            <a:r>
              <a:rPr lang="en-US" sz="3600" dirty="0"/>
              <a:t>Separate Content from Styles</a:t>
            </a:r>
          </a:p>
          <a:p>
            <a:pPr marL="0" indent="0">
              <a:buNone/>
            </a:pPr>
            <a:endParaRPr lang="en-US" dirty="0"/>
          </a:p>
        </p:txBody>
      </p:sp>
    </p:spTree>
    <p:extLst>
      <p:ext uri="{BB962C8B-B14F-4D97-AF65-F5344CB8AC3E}">
        <p14:creationId xmlns:p14="http://schemas.microsoft.com/office/powerpoint/2010/main" val="3116687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altLang="en-US" sz="3200"/>
              <a:t>4.5 Linking External Style Sheets (Cont.)</a:t>
            </a:r>
          </a:p>
        </p:txBody>
      </p:sp>
      <p:sp>
        <p:nvSpPr>
          <p:cNvPr id="43011" name="Rectangle 3"/>
          <p:cNvSpPr>
            <a:spLocks noGrp="1" noChangeArrowheads="1"/>
          </p:cNvSpPr>
          <p:nvPr>
            <p:ph idx="1"/>
          </p:nvPr>
        </p:nvSpPr>
        <p:spPr/>
        <p:txBody>
          <a:bodyPr/>
          <a:lstStyle/>
          <a:p>
            <a:pPr eaLnBrk="1" hangingPunct="1"/>
            <a:r>
              <a:rPr lang="en-US" altLang="en-US" i="0">
                <a:ea typeface="ＭＳ Ｐゴシック" panose="020B0600070205080204" pitchFamily="34" charset="-128"/>
              </a:rPr>
              <a:t>Figure 4.7 presents an external style sheet. </a:t>
            </a:r>
          </a:p>
          <a:p>
            <a:pPr eaLnBrk="1" hangingPunct="1"/>
            <a:r>
              <a:rPr lang="en-US" altLang="en-US" b="1" i="0">
                <a:ea typeface="ＭＳ Ｐゴシック" panose="020B0600070205080204" pitchFamily="34" charset="-128"/>
              </a:rPr>
              <a:t>CSS comments</a:t>
            </a:r>
            <a:r>
              <a:rPr lang="en-US" altLang="en-US" i="0">
                <a:ea typeface="ＭＳ Ｐゴシック" panose="020B0600070205080204" pitchFamily="34" charset="-128"/>
              </a:rPr>
              <a:t> may be placed in any type of CSS code (i.e., inline styles, embedded style sheets and external style sheets) and always start with </a:t>
            </a:r>
            <a:r>
              <a:rPr lang="en-US" altLang="en-US" i="0">
                <a:latin typeface="Lucida Console" panose="020B0609040504020204" pitchFamily="49" charset="0"/>
                <a:ea typeface="ＭＳ Ｐゴシック" panose="020B0600070205080204" pitchFamily="34" charset="-128"/>
              </a:rPr>
              <a:t>/*</a:t>
            </a:r>
            <a:r>
              <a:rPr lang="en-US" altLang="en-US" i="0">
                <a:ea typeface="ＭＳ Ｐゴシック" panose="020B0600070205080204" pitchFamily="34" charset="-128"/>
              </a:rPr>
              <a:t> and end with </a:t>
            </a:r>
            <a:r>
              <a:rPr lang="en-US" altLang="en-US" i="0">
                <a:latin typeface="Lucida Console" panose="020B0609040504020204" pitchFamily="49" charset="0"/>
                <a:ea typeface="ＭＳ Ｐゴシック" panose="020B0600070205080204" pitchFamily="34" charset="-128"/>
              </a:rPr>
              <a:t>*/</a:t>
            </a:r>
            <a:r>
              <a:rPr lang="en-US" altLang="en-US" i="0">
                <a:ea typeface="ＭＳ Ｐゴシック" panose="020B0600070205080204" pitchFamily="34" charset="-128"/>
              </a:rPr>
              <a:t>. </a:t>
            </a:r>
          </a:p>
        </p:txBody>
      </p:sp>
      <p:pic>
        <p:nvPicPr>
          <p:cNvPr id="43012" name="Picture 1"/>
          <p:cNvPicPr>
            <a:picLocks noChangeAspect="1"/>
          </p:cNvPicPr>
          <p:nvPr/>
        </p:nvPicPr>
        <p:blipFill>
          <a:blip r:embed="rId3">
            <a:extLst>
              <a:ext uri="{28A0092B-C50C-407E-A947-70E740481C1C}">
                <a14:useLocalDpi xmlns:a14="http://schemas.microsoft.com/office/drawing/2010/main" val="0"/>
              </a:ext>
            </a:extLst>
          </a:blip>
          <a:srcRect t="9811" r="3125"/>
          <a:stretch>
            <a:fillRect/>
          </a:stretch>
        </p:blipFill>
        <p:spPr bwMode="auto">
          <a:xfrm>
            <a:off x="357188" y="3048000"/>
            <a:ext cx="8158162" cy="350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pPr eaLnBrk="1" hangingPunct="1"/>
            <a:r>
              <a:rPr altLang="en-US"/>
              <a:t>4.5 Linking External Style Sheets (Cont.)</a:t>
            </a:r>
          </a:p>
        </p:txBody>
      </p:sp>
      <p:sp>
        <p:nvSpPr>
          <p:cNvPr id="3" name="Content Placeholder 2"/>
          <p:cNvSpPr>
            <a:spLocks noGrp="1"/>
          </p:cNvSpPr>
          <p:nvPr>
            <p:ph idx="1"/>
          </p:nvPr>
        </p:nvSpPr>
        <p:spPr/>
        <p:txBody>
          <a:bodyPr/>
          <a:lstStyle/>
          <a:p>
            <a:pPr eaLnBrk="1" hangingPunct="1">
              <a:lnSpc>
                <a:spcPct val="100000"/>
              </a:lnSpc>
              <a:defRPr/>
            </a:pPr>
            <a:r>
              <a:rPr lang="en-US" i="0" dirty="0"/>
              <a:t>A </a:t>
            </a:r>
            <a:r>
              <a:rPr lang="en-US" b="1" i="0" dirty="0">
                <a:latin typeface="Courier New" panose="02070309020205020404" pitchFamily="49" charset="0"/>
              </a:rPr>
              <a:t>&lt;link&gt;</a:t>
            </a:r>
            <a:r>
              <a:rPr lang="en-US" b="1" i="0" dirty="0"/>
              <a:t> </a:t>
            </a:r>
            <a:r>
              <a:rPr lang="en-US" i="0" dirty="0"/>
              <a:t>tag is used to specify that the browser is to fetch and use an external style sheet file</a:t>
            </a:r>
          </a:p>
          <a:p>
            <a:pPr marL="0" indent="0" eaLnBrk="1" hangingPunct="1">
              <a:lnSpc>
                <a:spcPct val="100000"/>
              </a:lnSpc>
              <a:buFont typeface="Arial" panose="020B0604020202020204" pitchFamily="34" charset="0"/>
              <a:buNone/>
              <a:defRPr/>
            </a:pPr>
            <a:endParaRPr lang="en-US" sz="2000" b="1" dirty="0">
              <a:latin typeface="Courier New" panose="02070309020205020404" pitchFamily="49" charset="0"/>
            </a:endParaRPr>
          </a:p>
          <a:p>
            <a:pPr marL="0" indent="0" eaLnBrk="1" hangingPunct="1">
              <a:lnSpc>
                <a:spcPct val="100000"/>
              </a:lnSpc>
              <a:buFont typeface="Arial" panose="020B0604020202020204" pitchFamily="34" charset="0"/>
              <a:buNone/>
              <a:defRPr/>
            </a:pPr>
            <a:r>
              <a:rPr lang="en-US" sz="2000" b="1" i="0" dirty="0">
                <a:solidFill>
                  <a:schemeClr val="accent1">
                    <a:lumMod val="50000"/>
                  </a:schemeClr>
                </a:solidFill>
                <a:latin typeface="Courier New" panose="02070309020205020404" pitchFamily="49" charset="0"/>
              </a:rPr>
              <a:t>&lt;link </a:t>
            </a:r>
            <a:r>
              <a:rPr lang="en-US" sz="2000" b="1" i="0" dirty="0" err="1">
                <a:solidFill>
                  <a:schemeClr val="accent1">
                    <a:lumMod val="50000"/>
                  </a:schemeClr>
                </a:solidFill>
                <a:latin typeface="Courier New" panose="02070309020205020404" pitchFamily="49" charset="0"/>
              </a:rPr>
              <a:t>rel</a:t>
            </a:r>
            <a:r>
              <a:rPr lang="en-US" sz="2000" b="1" i="0" dirty="0">
                <a:solidFill>
                  <a:schemeClr val="accent1">
                    <a:lumMod val="50000"/>
                  </a:schemeClr>
                </a:solidFill>
                <a:latin typeface="Courier New" panose="02070309020205020404" pitchFamily="49" charset="0"/>
              </a:rPr>
              <a:t> = "</a:t>
            </a:r>
            <a:r>
              <a:rPr lang="en-US" sz="2000" b="1" i="0" dirty="0" err="1">
                <a:solidFill>
                  <a:schemeClr val="accent1">
                    <a:lumMod val="50000"/>
                  </a:schemeClr>
                </a:solidFill>
                <a:latin typeface="Courier New" panose="02070309020205020404" pitchFamily="49" charset="0"/>
              </a:rPr>
              <a:t>stylesheet</a:t>
            </a:r>
            <a:r>
              <a:rPr lang="en-US" sz="2000" b="1" i="0" dirty="0">
                <a:solidFill>
                  <a:schemeClr val="accent1">
                    <a:lumMod val="50000"/>
                  </a:schemeClr>
                </a:solidFill>
                <a:latin typeface="Courier New" panose="02070309020205020404" pitchFamily="49" charset="0"/>
              </a:rPr>
              <a:t>"  type = "text/</a:t>
            </a:r>
            <a:r>
              <a:rPr lang="en-US" sz="2000" b="1" i="0" dirty="0" err="1">
                <a:solidFill>
                  <a:schemeClr val="accent1">
                    <a:lumMod val="50000"/>
                  </a:schemeClr>
                </a:solidFill>
                <a:latin typeface="Courier New" panose="02070309020205020404" pitchFamily="49" charset="0"/>
              </a:rPr>
              <a:t>css</a:t>
            </a:r>
            <a:r>
              <a:rPr lang="en-US" sz="2000" b="1" i="0" dirty="0">
                <a:solidFill>
                  <a:schemeClr val="accent1">
                    <a:lumMod val="50000"/>
                  </a:schemeClr>
                </a:solidFill>
                <a:latin typeface="Courier New" panose="02070309020205020404" pitchFamily="49" charset="0"/>
              </a:rPr>
              <a:t>"</a:t>
            </a:r>
          </a:p>
          <a:p>
            <a:pPr marL="0" indent="0" eaLnBrk="1" hangingPunct="1">
              <a:lnSpc>
                <a:spcPct val="100000"/>
              </a:lnSpc>
              <a:buFont typeface="Arial" panose="020B0604020202020204" pitchFamily="34" charset="0"/>
              <a:buNone/>
              <a:defRPr/>
            </a:pPr>
            <a:r>
              <a:rPr lang="en-US" sz="2000" b="1" i="0" dirty="0">
                <a:solidFill>
                  <a:schemeClr val="accent1">
                    <a:lumMod val="50000"/>
                  </a:schemeClr>
                </a:solidFill>
                <a:latin typeface="Courier New" panose="02070309020205020404" pitchFamily="49" charset="0"/>
              </a:rPr>
              <a:t>ref="termpaper.css"&gt;</a:t>
            </a:r>
          </a:p>
          <a:p>
            <a:pPr marL="0" indent="0" eaLnBrk="1" hangingPunct="1">
              <a:lnSpc>
                <a:spcPct val="100000"/>
              </a:lnSpc>
              <a:buFont typeface="Arial" panose="020B0604020202020204" pitchFamily="34" charset="0"/>
              <a:buNone/>
              <a:defRPr/>
            </a:pPr>
            <a:r>
              <a:rPr lang="en-US" sz="2000" b="1" i="0" dirty="0">
                <a:solidFill>
                  <a:schemeClr val="accent1">
                    <a:lumMod val="50000"/>
                  </a:schemeClr>
                </a:solidFill>
                <a:latin typeface="Courier New" panose="02070309020205020404" pitchFamily="49" charset="0"/>
              </a:rPr>
              <a:t>&lt;/link&gt;</a:t>
            </a:r>
          </a:p>
          <a:p>
            <a:pPr eaLnBrk="1" hangingPunct="1">
              <a:lnSpc>
                <a:spcPct val="100000"/>
              </a:lnSpc>
              <a:defRPr/>
            </a:pPr>
            <a:endParaRPr lang="en-US" sz="2000" b="1" dirty="0"/>
          </a:p>
          <a:p>
            <a:pPr eaLnBrk="1" hangingPunct="1">
              <a:lnSpc>
                <a:spcPct val="100000"/>
              </a:lnSpc>
              <a:defRPr/>
            </a:pPr>
            <a:r>
              <a:rPr lang="en-US" i="0" dirty="0">
                <a:latin typeface="Helvetica" panose="020B0604020202020204" pitchFamily="34" charset="0"/>
              </a:rPr>
              <a:t>External style sheets can be validated</a:t>
            </a:r>
          </a:p>
          <a:p>
            <a:pPr marL="0" indent="0" eaLnBrk="1" hangingPunct="1">
              <a:lnSpc>
                <a:spcPct val="100000"/>
              </a:lnSpc>
              <a:buFont typeface="Arial" panose="020B0604020202020204" pitchFamily="34" charset="0"/>
              <a:buNone/>
              <a:defRPr/>
            </a:pPr>
            <a:r>
              <a:rPr lang="en-US" i="0" dirty="0">
                <a:latin typeface="Helvetica" panose="020B0604020202020204" pitchFamily="34" charset="0"/>
              </a:rPr>
              <a:t>   </a:t>
            </a:r>
            <a:r>
              <a:rPr lang="en-US" i="0" dirty="0">
                <a:solidFill>
                  <a:schemeClr val="accent1">
                    <a:lumMod val="50000"/>
                  </a:schemeClr>
                </a:solidFill>
                <a:latin typeface="Courier New" panose="02070309020205020404" pitchFamily="49" charset="0"/>
              </a:rPr>
              <a:t>http://jigsaw.w3.org/css-validator/</a:t>
            </a:r>
          </a:p>
          <a:p>
            <a:pPr eaLnBrk="1" hangingPunct="1">
              <a:defRPr/>
            </a:pPr>
            <a:endParaRPr lang="en-US" dirty="0"/>
          </a:p>
        </p:txBody>
      </p:sp>
      <p:sp>
        <p:nvSpPr>
          <p:cNvPr id="45060"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a:t>©1992-2013 by Pearson Education, Inc. All Rights Reserved.</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altLang="en-US" sz="3200"/>
              <a:t>4.5 Linking External Style Sheets (Cont.)</a:t>
            </a:r>
          </a:p>
        </p:txBody>
      </p:sp>
      <p:sp>
        <p:nvSpPr>
          <p:cNvPr id="46083" name="Rectangle 3"/>
          <p:cNvSpPr>
            <a:spLocks noGrp="1" noChangeArrowheads="1"/>
          </p:cNvSpPr>
          <p:nvPr>
            <p:ph idx="1"/>
          </p:nvPr>
        </p:nvSpPr>
        <p:spPr/>
        <p:txBody>
          <a:bodyPr/>
          <a:lstStyle/>
          <a:p>
            <a:pPr marL="365125" indent="-255588" eaLnBrk="1" hangingPunct="1">
              <a:buFont typeface="Wingdings 3" panose="05040102010807070707" pitchFamily="18" charset="2"/>
              <a:buChar char=""/>
            </a:pPr>
            <a:r>
              <a:rPr lang="en-US" altLang="en-US" sz="2800" i="0">
                <a:latin typeface="Lucida Console" panose="020B0609040504020204" pitchFamily="49" charset="0"/>
              </a:rPr>
              <a:t>link</a:t>
            </a:r>
            <a:r>
              <a:rPr lang="en-US" altLang="en-US" sz="2800" i="0"/>
              <a:t> element </a:t>
            </a:r>
          </a:p>
          <a:p>
            <a:pPr marL="620713" lvl="1" eaLnBrk="1" hangingPunct="1">
              <a:spcBef>
                <a:spcPts val="325"/>
              </a:spcBef>
            </a:pPr>
            <a:r>
              <a:rPr lang="en-US" altLang="en-US" sz="2800">
                <a:latin typeface="Lucida Console" panose="020B0609040504020204" pitchFamily="49" charset="0"/>
              </a:rPr>
              <a:t>rel</a:t>
            </a:r>
            <a:r>
              <a:rPr lang="en-US" altLang="en-US" sz="2800"/>
              <a:t> attribute declares the linked document to be a stylesheet for the document</a:t>
            </a:r>
          </a:p>
          <a:p>
            <a:pPr marL="365125" indent="-255588" eaLnBrk="1" hangingPunct="1">
              <a:buFont typeface="Wingdings 3" panose="05040102010807070707" pitchFamily="18" charset="2"/>
              <a:buChar char=""/>
            </a:pPr>
            <a:r>
              <a:rPr lang="en-US" altLang="en-US" sz="2800" i="0">
                <a:latin typeface="Lucida Console" panose="020B0609040504020204" pitchFamily="49" charset="0"/>
              </a:rPr>
              <a:t>type</a:t>
            </a:r>
            <a:r>
              <a:rPr lang="en-US" altLang="en-US" sz="2800" i="0"/>
              <a:t> attribute specifies the MIME type of the related document</a:t>
            </a:r>
            <a:endParaRPr lang="en-US" altLang="en-US" sz="2800" i="0">
              <a:solidFill>
                <a:srgbClr val="FF3300"/>
              </a:solidFill>
            </a:endParaRPr>
          </a:p>
          <a:p>
            <a:pPr marL="365125" indent="-255588" eaLnBrk="1" hangingPunct="1">
              <a:buFont typeface="Wingdings 3" panose="05040102010807070707" pitchFamily="18" charset="2"/>
              <a:buChar char=""/>
            </a:pPr>
            <a:r>
              <a:rPr lang="en-US" altLang="en-US" sz="2800" i="0">
                <a:latin typeface="Lucida Console" panose="020B0609040504020204" pitchFamily="49" charset="0"/>
              </a:rPr>
              <a:t>href</a:t>
            </a:r>
            <a:r>
              <a:rPr lang="en-US" altLang="en-US" sz="2800" i="0"/>
              <a:t> attribute provides the URL for the document containing the style sheet</a:t>
            </a:r>
          </a:p>
        </p:txBody>
      </p:sp>
      <p:sp>
        <p:nvSpPr>
          <p:cNvPr id="46084"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1" descr="iw3htp5_04_CSS_pt1_Page_21"/>
          <p:cNvPicPr>
            <a:picLocks noGrp="1" noChangeAspect="1"/>
          </p:cNvPicPr>
          <p:nvPr isPhoto="1"/>
        </p:nvPicPr>
        <p:blipFill>
          <a:blip r:embed="rId2">
            <a:extLst>
              <a:ext uri="{28A0092B-C50C-407E-A947-70E740481C1C}">
                <a14:useLocalDpi xmlns:a14="http://schemas.microsoft.com/office/drawing/2010/main" val="0"/>
              </a:ext>
            </a:extLst>
          </a:blip>
          <a:srcRect r="43680" b="9608"/>
          <a:stretch>
            <a:fillRect/>
          </a:stretch>
        </p:blipFill>
        <p:spPr bwMode="auto">
          <a:xfrm>
            <a:off x="304800" y="15875"/>
            <a:ext cx="6573838" cy="640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1" descr="iw3htp5_04_CSS_pt1_Page_22"/>
          <p:cNvPicPr>
            <a:picLocks noGrp="1" noChangeAspect="1"/>
          </p:cNvPicPr>
          <p:nvPr isPhoto="1"/>
        </p:nvPicPr>
        <p:blipFill>
          <a:blip r:embed="rId2">
            <a:extLst>
              <a:ext uri="{28A0092B-C50C-407E-A947-70E740481C1C}">
                <a14:useLocalDpi xmlns:a14="http://schemas.microsoft.com/office/drawing/2010/main" val="0"/>
              </a:ext>
            </a:extLst>
          </a:blip>
          <a:srcRect r="32500" b="47021"/>
          <a:stretch>
            <a:fillRect/>
          </a:stretch>
        </p:blipFill>
        <p:spPr bwMode="auto">
          <a:xfrm>
            <a:off x="174625" y="609600"/>
            <a:ext cx="879475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1" descr="iw3htp5_04_CSS_pt1_Page_23"/>
          <p:cNvPicPr>
            <a:picLocks noGrp="1" noChangeAspect="1"/>
          </p:cNvPicPr>
          <p:nvPr isPhoto="1"/>
        </p:nvPicPr>
        <p:blipFill>
          <a:blip r:embed="rId2">
            <a:extLst>
              <a:ext uri="{28A0092B-C50C-407E-A947-70E740481C1C}">
                <a14:useLocalDpi xmlns:a14="http://schemas.microsoft.com/office/drawing/2010/main" val="0"/>
              </a:ext>
            </a:extLst>
          </a:blip>
          <a:srcRect r="35001" b="25880"/>
          <a:stretch>
            <a:fillRect/>
          </a:stretch>
        </p:blipFill>
        <p:spPr bwMode="auto">
          <a:xfrm>
            <a:off x="0" y="228600"/>
            <a:ext cx="8991600" cy="622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1" descr="iw3htp5_04_CSS_pt1_Page_24"/>
          <p:cNvPicPr>
            <a:picLocks noGrp="1" noChangeAspect="1"/>
          </p:cNvPicPr>
          <p:nvPr isPhoto="1"/>
        </p:nvPicPr>
        <p:blipFill>
          <a:blip r:embed="rId2">
            <a:extLst>
              <a:ext uri="{28A0092B-C50C-407E-A947-70E740481C1C}">
                <a14:useLocalDpi xmlns:a14="http://schemas.microsoft.com/office/drawing/2010/main" val="0"/>
              </a:ext>
            </a:extLst>
          </a:blip>
          <a:srcRect r="31857" b="27252"/>
          <a:stretch>
            <a:fillRect/>
          </a:stretch>
        </p:blipFill>
        <p:spPr bwMode="auto">
          <a:xfrm>
            <a:off x="19050" y="381000"/>
            <a:ext cx="9051925"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pPr eaLnBrk="1" hangingPunct="1"/>
            <a:r>
              <a:rPr altLang="en-US"/>
              <a:t>The </a:t>
            </a:r>
            <a:r>
              <a:rPr altLang="en-US">
                <a:latin typeface="Courier New" panose="02070309020205020404" pitchFamily="49" charset="0"/>
                <a:cs typeface="Courier New" panose="02070309020205020404" pitchFamily="49" charset="0"/>
              </a:rPr>
              <a:t>&lt;span&gt; </a:t>
            </a:r>
            <a:r>
              <a:rPr altLang="en-US"/>
              <a:t>and </a:t>
            </a:r>
            <a:r>
              <a:rPr altLang="en-US">
                <a:latin typeface="Courier New" panose="02070309020205020404" pitchFamily="49" charset="0"/>
                <a:cs typeface="Courier New" panose="02070309020205020404" pitchFamily="49" charset="0"/>
              </a:rPr>
              <a:t>&lt;div&gt; </a:t>
            </a:r>
            <a:r>
              <a:rPr altLang="en-US"/>
              <a:t>tags</a:t>
            </a:r>
          </a:p>
        </p:txBody>
      </p:sp>
      <p:sp>
        <p:nvSpPr>
          <p:cNvPr id="3" name="Content Placeholder 2"/>
          <p:cNvSpPr>
            <a:spLocks noGrp="1"/>
          </p:cNvSpPr>
          <p:nvPr>
            <p:ph idx="1"/>
          </p:nvPr>
        </p:nvSpPr>
        <p:spPr/>
        <p:txBody>
          <a:bodyPr/>
          <a:lstStyle/>
          <a:p>
            <a:pPr eaLnBrk="1" hangingPunct="1">
              <a:defRPr/>
            </a:pPr>
            <a:r>
              <a:rPr lang="en-US" i="0" dirty="0"/>
              <a:t>One problem with the font properties is that they apply to whole elements</a:t>
            </a:r>
          </a:p>
          <a:p>
            <a:pPr eaLnBrk="1" hangingPunct="1">
              <a:defRPr/>
            </a:pPr>
            <a:endParaRPr lang="en-US" i="0" dirty="0"/>
          </a:p>
          <a:p>
            <a:pPr eaLnBrk="1" hangingPunct="1">
              <a:defRPr/>
            </a:pPr>
            <a:r>
              <a:rPr lang="en-US" i="0" dirty="0"/>
              <a:t>Solution: a new tag to define an element in the content of a larger element - </a:t>
            </a:r>
            <a:r>
              <a:rPr lang="en-US" i="0" dirty="0">
                <a:latin typeface="Courier New" panose="02070309020205020404" pitchFamily="49" charset="0"/>
              </a:rPr>
              <a:t>&lt;span&gt;</a:t>
            </a:r>
            <a:endParaRPr lang="en-US" i="0" dirty="0"/>
          </a:p>
          <a:p>
            <a:pPr eaLnBrk="1" hangingPunct="1">
              <a:defRPr/>
            </a:pPr>
            <a:endParaRPr lang="en-US" i="0" dirty="0"/>
          </a:p>
          <a:p>
            <a:pPr eaLnBrk="1" hangingPunct="1">
              <a:defRPr/>
            </a:pPr>
            <a:r>
              <a:rPr lang="en-US" i="0" dirty="0"/>
              <a:t>The default meaning of </a:t>
            </a:r>
            <a:r>
              <a:rPr lang="en-US" i="0" dirty="0">
                <a:latin typeface="Courier New" panose="02070309020205020404" pitchFamily="49" charset="0"/>
              </a:rPr>
              <a:t>&lt;span&gt;</a:t>
            </a:r>
            <a:r>
              <a:rPr lang="en-US" i="0" dirty="0"/>
              <a:t> is to leave the content as it is</a:t>
            </a:r>
          </a:p>
          <a:p>
            <a:pPr marL="0" indent="0" eaLnBrk="1" hangingPunct="1">
              <a:buFont typeface="Arial" panose="020B0604020202020204" pitchFamily="34" charset="0"/>
              <a:buNone/>
              <a:defRPr/>
            </a:pPr>
            <a:r>
              <a:rPr lang="en-US" i="0" dirty="0"/>
              <a:t>  </a:t>
            </a:r>
            <a:r>
              <a:rPr lang="en-US" sz="2000" b="1" i="0" dirty="0">
                <a:latin typeface="Courier New" panose="02070309020205020404" pitchFamily="49" charset="0"/>
              </a:rPr>
              <a:t>&lt;p&gt;</a:t>
            </a:r>
          </a:p>
          <a:p>
            <a:pPr marL="0" indent="0" eaLnBrk="1" hangingPunct="1">
              <a:buFont typeface="Arial" panose="020B0604020202020204" pitchFamily="34" charset="0"/>
              <a:buNone/>
              <a:defRPr/>
            </a:pPr>
            <a:r>
              <a:rPr lang="en-US" sz="2000" b="1" i="0" dirty="0">
                <a:latin typeface="Courier New" panose="02070309020205020404" pitchFamily="49" charset="0"/>
              </a:rPr>
              <a:t>    Now is the &lt;span&gt; best time &lt;/span&gt; ever!</a:t>
            </a:r>
          </a:p>
          <a:p>
            <a:pPr marL="0" indent="0" eaLnBrk="1" hangingPunct="1">
              <a:buFont typeface="Arial" panose="020B0604020202020204" pitchFamily="34" charset="0"/>
              <a:buNone/>
              <a:defRPr/>
            </a:pPr>
            <a:r>
              <a:rPr lang="en-US" sz="2000" b="1" i="0" dirty="0">
                <a:latin typeface="Courier New" panose="02070309020205020404" pitchFamily="49" charset="0"/>
              </a:rPr>
              <a:t> &lt;/p&gt;</a:t>
            </a:r>
            <a:endParaRPr lang="en-US" sz="2000" b="1" i="0" dirty="0"/>
          </a:p>
          <a:p>
            <a:pPr eaLnBrk="1" hangingPunct="1">
              <a:defRPr/>
            </a:pPr>
            <a:endParaRPr lang="en-US" i="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pPr eaLnBrk="1" hangingPunct="1"/>
            <a:r>
              <a:rPr altLang="en-US"/>
              <a:t>The </a:t>
            </a:r>
            <a:r>
              <a:rPr altLang="en-US">
                <a:latin typeface="Courier New" panose="02070309020205020404" pitchFamily="49" charset="0"/>
                <a:cs typeface="Courier New" panose="02070309020205020404" pitchFamily="49" charset="0"/>
              </a:rPr>
              <a:t>&lt;span&gt; </a:t>
            </a:r>
            <a:r>
              <a:rPr altLang="en-US"/>
              <a:t>and </a:t>
            </a:r>
            <a:r>
              <a:rPr altLang="en-US">
                <a:latin typeface="Courier New" panose="02070309020205020404" pitchFamily="49" charset="0"/>
                <a:cs typeface="Courier New" panose="02070309020205020404" pitchFamily="49" charset="0"/>
              </a:rPr>
              <a:t>&lt;div&gt; </a:t>
            </a:r>
            <a:r>
              <a:rPr altLang="en-US"/>
              <a:t>tags</a:t>
            </a:r>
          </a:p>
        </p:txBody>
      </p:sp>
      <p:sp>
        <p:nvSpPr>
          <p:cNvPr id="67587" name="Content Placeholder 2"/>
          <p:cNvSpPr>
            <a:spLocks noGrp="1"/>
          </p:cNvSpPr>
          <p:nvPr>
            <p:ph idx="1"/>
          </p:nvPr>
        </p:nvSpPr>
        <p:spPr/>
        <p:txBody>
          <a:bodyPr/>
          <a:lstStyle/>
          <a:p>
            <a:pPr marL="0" indent="0" eaLnBrk="1" hangingPunct="1">
              <a:buFont typeface="Arial" panose="020B0604020202020204" pitchFamily="34" charset="0"/>
              <a:buNone/>
            </a:pPr>
            <a:r>
              <a:rPr lang="en-US" altLang="en-US" sz="2000" i="0"/>
              <a:t>Use </a:t>
            </a:r>
            <a:r>
              <a:rPr lang="en-US" altLang="en-US" sz="2000" i="0">
                <a:latin typeface="Courier New" panose="02070309020205020404" pitchFamily="49" charset="0"/>
              </a:rPr>
              <a:t>&lt;span&gt;</a:t>
            </a:r>
            <a:r>
              <a:rPr lang="en-US" altLang="en-US" sz="2000" i="0"/>
              <a:t> to apply a document style sheet to  its content</a:t>
            </a:r>
          </a:p>
          <a:p>
            <a:pPr marL="0" indent="0" eaLnBrk="1" hangingPunct="1">
              <a:buFont typeface="Arial" panose="020B0604020202020204" pitchFamily="34" charset="0"/>
              <a:buNone/>
            </a:pPr>
            <a:endParaRPr lang="en-US" altLang="en-US" sz="1600" b="1" i="0"/>
          </a:p>
          <a:p>
            <a:pPr marL="0" indent="0" eaLnBrk="1" hangingPunct="1">
              <a:buFont typeface="Arial" panose="020B0604020202020204" pitchFamily="34" charset="0"/>
              <a:buNone/>
            </a:pPr>
            <a:r>
              <a:rPr lang="en-US" altLang="en-US" sz="1600" b="1" i="0">
                <a:latin typeface="Courier New" panose="02070309020205020404" pitchFamily="49" charset="0"/>
              </a:rPr>
              <a:t>     &lt;style type = "text/css"&gt;</a:t>
            </a:r>
          </a:p>
          <a:p>
            <a:pPr marL="0" indent="0" eaLnBrk="1" hangingPunct="1">
              <a:buFont typeface="Arial" panose="020B0604020202020204" pitchFamily="34" charset="0"/>
              <a:buNone/>
            </a:pPr>
            <a:r>
              <a:rPr lang="en-US" altLang="en-US" sz="1600" b="1" i="0">
                <a:latin typeface="Courier New" panose="02070309020205020404" pitchFamily="49" charset="0"/>
              </a:rPr>
              <a:t>       .bigred {font-size: 24pt;</a:t>
            </a:r>
          </a:p>
          <a:p>
            <a:pPr marL="0" indent="0" eaLnBrk="1" hangingPunct="1">
              <a:buFont typeface="Arial" panose="020B0604020202020204" pitchFamily="34" charset="0"/>
              <a:buNone/>
            </a:pPr>
            <a:r>
              <a:rPr lang="en-US" altLang="en-US" sz="1600" b="1" i="0">
                <a:latin typeface="Courier New" panose="02070309020205020404" pitchFamily="49" charset="0"/>
              </a:rPr>
              <a:t>               font-family: Ariel; color: red}</a:t>
            </a:r>
          </a:p>
          <a:p>
            <a:pPr marL="0" indent="0" eaLnBrk="1" hangingPunct="1">
              <a:buFont typeface="Arial" panose="020B0604020202020204" pitchFamily="34" charset="0"/>
              <a:buNone/>
            </a:pPr>
            <a:r>
              <a:rPr lang="en-US" altLang="en-US" sz="1600" b="1" i="0">
                <a:latin typeface="Courier New" panose="02070309020205020404" pitchFamily="49" charset="0"/>
              </a:rPr>
              <a:t>     &lt;/style&gt;</a:t>
            </a:r>
          </a:p>
          <a:p>
            <a:pPr marL="0" indent="0" eaLnBrk="1" hangingPunct="1">
              <a:buFont typeface="Arial" panose="020B0604020202020204" pitchFamily="34" charset="0"/>
              <a:buNone/>
            </a:pPr>
            <a:endParaRPr lang="en-US" altLang="en-US" sz="1600" b="1" i="0">
              <a:latin typeface="Courier New" panose="02070309020205020404" pitchFamily="49" charset="0"/>
            </a:endParaRPr>
          </a:p>
          <a:p>
            <a:pPr marL="0" indent="0" eaLnBrk="1" hangingPunct="1">
              <a:buFont typeface="Arial" panose="020B0604020202020204" pitchFamily="34" charset="0"/>
              <a:buNone/>
            </a:pPr>
            <a:r>
              <a:rPr lang="en-US" altLang="en-US" sz="1600" b="1" i="0">
                <a:latin typeface="Courier New" panose="02070309020205020404" pitchFamily="49" charset="0"/>
              </a:rPr>
              <a:t>	...</a:t>
            </a:r>
          </a:p>
          <a:p>
            <a:pPr marL="0" indent="0" eaLnBrk="1" hangingPunct="1">
              <a:buFont typeface="Arial" panose="020B0604020202020204" pitchFamily="34" charset="0"/>
              <a:buNone/>
            </a:pPr>
            <a:endParaRPr lang="en-US" altLang="en-US" sz="1600" b="1" i="0">
              <a:latin typeface="Courier New" panose="02070309020205020404" pitchFamily="49" charset="0"/>
            </a:endParaRPr>
          </a:p>
          <a:p>
            <a:pPr marL="0" indent="0" eaLnBrk="1" hangingPunct="1">
              <a:buFont typeface="Arial" panose="020B0604020202020204" pitchFamily="34" charset="0"/>
              <a:buNone/>
            </a:pPr>
            <a:r>
              <a:rPr lang="en-US" altLang="en-US" sz="1600" b="1" i="0">
                <a:latin typeface="Courier New" panose="02070309020205020404" pitchFamily="49" charset="0"/>
              </a:rPr>
              <a:t>     &lt;p&gt;</a:t>
            </a:r>
          </a:p>
          <a:p>
            <a:pPr marL="0" indent="0" eaLnBrk="1" hangingPunct="1">
              <a:lnSpc>
                <a:spcPct val="100000"/>
              </a:lnSpc>
              <a:buFont typeface="Arial" panose="020B0604020202020204" pitchFamily="34" charset="0"/>
              <a:buNone/>
            </a:pPr>
            <a:r>
              <a:rPr lang="en-US" altLang="en-US" sz="1600" b="1" i="0">
                <a:latin typeface="Courier New" panose="02070309020205020404" pitchFamily="49" charset="0"/>
              </a:rPr>
              <a:t>        Now is the </a:t>
            </a:r>
          </a:p>
          <a:p>
            <a:pPr marL="0" indent="0" eaLnBrk="1" hangingPunct="1">
              <a:lnSpc>
                <a:spcPct val="100000"/>
              </a:lnSpc>
              <a:buFont typeface="Arial" panose="020B0604020202020204" pitchFamily="34" charset="0"/>
              <a:buNone/>
            </a:pPr>
            <a:r>
              <a:rPr lang="en-US" altLang="en-US" sz="1600" b="1" i="0">
                <a:latin typeface="Courier New" panose="02070309020205020404" pitchFamily="49" charset="0"/>
              </a:rPr>
              <a:t>            &lt;span class = "bigred"&gt;</a:t>
            </a:r>
          </a:p>
          <a:p>
            <a:pPr marL="0" indent="0" eaLnBrk="1" hangingPunct="1">
              <a:lnSpc>
                <a:spcPct val="100000"/>
              </a:lnSpc>
              <a:buFont typeface="Arial" panose="020B0604020202020204" pitchFamily="34" charset="0"/>
              <a:buNone/>
            </a:pPr>
            <a:r>
              <a:rPr lang="en-US" altLang="en-US" sz="1600" b="1" i="0">
                <a:latin typeface="Courier New" panose="02070309020205020404" pitchFamily="49" charset="0"/>
              </a:rPr>
              <a:t>        best time &lt;/span&gt; ever!</a:t>
            </a:r>
          </a:p>
          <a:p>
            <a:pPr marL="0" indent="0" eaLnBrk="1" hangingPunct="1">
              <a:lnSpc>
                <a:spcPct val="100000"/>
              </a:lnSpc>
              <a:buFont typeface="Arial" panose="020B0604020202020204" pitchFamily="34" charset="0"/>
              <a:buNone/>
            </a:pPr>
            <a:r>
              <a:rPr lang="en-US" altLang="en-US" sz="1600" b="1" i="0">
                <a:latin typeface="Courier New" panose="02070309020205020404" pitchFamily="49" charset="0"/>
              </a:rPr>
              <a:t>     &lt;/p&gt;</a:t>
            </a:r>
          </a:p>
          <a:p>
            <a:pPr marL="0" indent="0" eaLnBrk="1" hangingPunct="1">
              <a:buFont typeface="Arial" panose="020B0604020202020204" pitchFamily="34" charset="0"/>
              <a:buNone/>
            </a:pPr>
            <a:endParaRPr lang="en-US" altLang="en-US" sz="1600" b="1" i="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pPr eaLnBrk="1" hangingPunct="1"/>
            <a:r>
              <a:rPr altLang="en-US"/>
              <a:t>The </a:t>
            </a:r>
            <a:r>
              <a:rPr altLang="en-US">
                <a:latin typeface="Courier New" panose="02070309020205020404" pitchFamily="49" charset="0"/>
                <a:cs typeface="Courier New" panose="02070309020205020404" pitchFamily="49" charset="0"/>
              </a:rPr>
              <a:t>&lt;span&gt; </a:t>
            </a:r>
            <a:r>
              <a:rPr altLang="en-US"/>
              <a:t>and </a:t>
            </a:r>
            <a:r>
              <a:rPr altLang="en-US">
                <a:latin typeface="Courier New" panose="02070309020205020404" pitchFamily="49" charset="0"/>
                <a:cs typeface="Courier New" panose="02070309020205020404" pitchFamily="49" charset="0"/>
              </a:rPr>
              <a:t>&lt;div&gt; </a:t>
            </a:r>
            <a:r>
              <a:rPr altLang="en-US"/>
              <a:t>tags</a:t>
            </a:r>
          </a:p>
        </p:txBody>
      </p:sp>
      <p:pic>
        <p:nvPicPr>
          <p:cNvPr id="68611" name="Picture 7" descr="ch3_8"/>
          <p:cNvPicPr>
            <a:picLocks noChangeAspect="1" noChangeArrowheads="1"/>
          </p:cNvPicPr>
          <p:nvPr/>
        </p:nvPicPr>
        <p:blipFill>
          <a:blip r:embed="rId2">
            <a:extLst>
              <a:ext uri="{28A0092B-C50C-407E-A947-70E740481C1C}">
                <a14:useLocalDpi xmlns:a14="http://schemas.microsoft.com/office/drawing/2010/main" val="0"/>
              </a:ext>
            </a:extLst>
          </a:blip>
          <a:srcRect t="57143"/>
          <a:stretch>
            <a:fillRect/>
          </a:stretch>
        </p:blipFill>
        <p:spPr bwMode="auto">
          <a:xfrm>
            <a:off x="381000" y="1208088"/>
            <a:ext cx="7747000" cy="136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8"/>
          <p:cNvSpPr txBox="1">
            <a:spLocks noChangeArrowheads="1"/>
          </p:cNvSpPr>
          <p:nvPr/>
        </p:nvSpPr>
        <p:spPr bwMode="auto">
          <a:xfrm>
            <a:off x="354013" y="2971800"/>
            <a:ext cx="8942387" cy="219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400" i="1">
                <a:solidFill>
                  <a:schemeClr val="tx1"/>
                </a:solidFill>
                <a:latin typeface="Gill Sans MT" panose="020B0502020104020203" pitchFamily="34" charset="0"/>
              </a:defRPr>
            </a:lvl1pPr>
            <a:lvl2pPr marL="742950" indent="-285750">
              <a:lnSpc>
                <a:spcPct val="90000"/>
              </a:lnSpc>
              <a:spcBef>
                <a:spcPts val="375"/>
              </a:spcBef>
              <a:buFont typeface="Arial" panose="020B0604020202020204" pitchFamily="34" charset="0"/>
              <a:buChar char="•"/>
              <a:defRPr sz="2000">
                <a:solidFill>
                  <a:schemeClr val="tx1"/>
                </a:solidFill>
                <a:latin typeface="Gill Sans MT" panose="020B0502020104020203" pitchFamily="34" charset="0"/>
              </a:defRPr>
            </a:lvl2pPr>
            <a:lvl3pPr marL="1143000" indent="-228600">
              <a:lnSpc>
                <a:spcPct val="90000"/>
              </a:lnSpc>
              <a:spcBef>
                <a:spcPts val="375"/>
              </a:spcBef>
              <a:buFont typeface="Arial" panose="020B0604020202020204" pitchFamily="34" charset="0"/>
              <a:buChar char="•"/>
              <a:defRPr sz="1600">
                <a:solidFill>
                  <a:schemeClr val="tx1"/>
                </a:solidFill>
                <a:latin typeface="Gill Sans MT" panose="020B0502020104020203" pitchFamily="34" charset="0"/>
              </a:defRPr>
            </a:lvl3pPr>
            <a:lvl4pPr marL="1600200" indent="-228600">
              <a:lnSpc>
                <a:spcPct val="90000"/>
              </a:lnSpc>
              <a:spcBef>
                <a:spcPts val="375"/>
              </a:spcBef>
              <a:buFont typeface="Arial" panose="020B0604020202020204" pitchFamily="34" charset="0"/>
              <a:buChar char="•"/>
              <a:defRPr sz="1400">
                <a:solidFill>
                  <a:schemeClr val="tx1"/>
                </a:solidFill>
                <a:latin typeface="Gill Sans MT" panose="020B0502020104020203" pitchFamily="34" charset="0"/>
              </a:defRPr>
            </a:lvl4pPr>
            <a:lvl5pPr marL="2057400" indent="-228600">
              <a:lnSpc>
                <a:spcPct val="90000"/>
              </a:lnSpc>
              <a:spcBef>
                <a:spcPts val="375"/>
              </a:spcBef>
              <a:buFont typeface="Arial" panose="020B0604020202020204" pitchFamily="34" charset="0"/>
              <a:buChar char="•"/>
              <a:defRPr sz="1400">
                <a:solidFill>
                  <a:schemeClr val="tx1"/>
                </a:solidFill>
                <a:latin typeface="Gill Sans MT" panose="020B0502020104020203"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400">
                <a:solidFill>
                  <a:schemeClr val="tx1"/>
                </a:solidFill>
                <a:latin typeface="Gill Sans MT" panose="020B0502020104020203"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400">
                <a:solidFill>
                  <a:schemeClr val="tx1"/>
                </a:solidFill>
                <a:latin typeface="Gill Sans MT" panose="020B0502020104020203"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400">
                <a:solidFill>
                  <a:schemeClr val="tx1"/>
                </a:solidFill>
                <a:latin typeface="Gill Sans MT" panose="020B0502020104020203"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400">
                <a:solidFill>
                  <a:schemeClr val="tx1"/>
                </a:solidFill>
                <a:latin typeface="Gill Sans MT" panose="020B0502020104020203" pitchFamily="34" charset="0"/>
              </a:defRPr>
            </a:lvl9pPr>
          </a:lstStyle>
          <a:p>
            <a:pPr>
              <a:spcBef>
                <a:spcPct val="0"/>
              </a:spcBef>
              <a:buFontTx/>
              <a:buNone/>
            </a:pPr>
            <a:r>
              <a:rPr lang="en-US" altLang="en-US" sz="2000" b="1" i="0">
                <a:latin typeface="Arial" panose="020B0604020202020204" pitchFamily="34" charset="0"/>
              </a:rPr>
              <a:t>The </a:t>
            </a:r>
            <a:r>
              <a:rPr lang="en-US" altLang="en-US" sz="2000" b="1" i="0">
                <a:latin typeface="Courier New" panose="02070309020205020404" pitchFamily="49" charset="0"/>
              </a:rPr>
              <a:t>&lt;span&gt;</a:t>
            </a:r>
            <a:r>
              <a:rPr lang="en-US" altLang="en-US" sz="2000" b="1" i="0">
                <a:latin typeface="Arial" panose="020B0604020202020204" pitchFamily="34" charset="0"/>
              </a:rPr>
              <a:t> tag is similar to other HTML tags, they can be nested and they have </a:t>
            </a:r>
            <a:r>
              <a:rPr lang="en-US" altLang="en-US" sz="2000" b="1" i="0">
                <a:latin typeface="Courier New" panose="02070309020205020404" pitchFamily="49" charset="0"/>
              </a:rPr>
              <a:t>id</a:t>
            </a:r>
            <a:r>
              <a:rPr lang="en-US" altLang="en-US" sz="2000" b="1" i="0">
                <a:latin typeface="Arial" panose="020B0604020202020204" pitchFamily="34" charset="0"/>
              </a:rPr>
              <a:t> and </a:t>
            </a:r>
            <a:r>
              <a:rPr lang="en-US" altLang="en-US" sz="2000" b="1" i="0">
                <a:latin typeface="Courier New" panose="02070309020205020404" pitchFamily="49" charset="0"/>
              </a:rPr>
              <a:t>class </a:t>
            </a:r>
            <a:r>
              <a:rPr lang="en-US" altLang="en-US" sz="2000" b="1" i="0">
                <a:latin typeface="Arial" panose="020B0604020202020204" pitchFamily="34" charset="0"/>
              </a:rPr>
              <a:t>attributes</a:t>
            </a:r>
          </a:p>
          <a:p>
            <a:pPr>
              <a:spcBef>
                <a:spcPct val="0"/>
              </a:spcBef>
              <a:buFontTx/>
              <a:buNone/>
            </a:pPr>
            <a:endParaRPr lang="en-US" altLang="en-US" sz="2000" b="1" i="0">
              <a:latin typeface="Arial" panose="020B0604020202020204" pitchFamily="34" charset="0"/>
            </a:endParaRPr>
          </a:p>
          <a:p>
            <a:pPr>
              <a:spcBef>
                <a:spcPct val="0"/>
              </a:spcBef>
              <a:buFontTx/>
              <a:buNone/>
            </a:pPr>
            <a:r>
              <a:rPr lang="en-US" altLang="en-US" sz="2000" b="1" i="0">
                <a:latin typeface="Arial" panose="020B0604020202020204" pitchFamily="34" charset="0"/>
              </a:rPr>
              <a:t>Another tag that is useful for style specifications: </a:t>
            </a:r>
            <a:r>
              <a:rPr lang="en-US" altLang="en-US" sz="2000" b="1" i="0">
                <a:latin typeface="Courier New" panose="02070309020205020404" pitchFamily="49" charset="0"/>
              </a:rPr>
              <a:t>&lt;div&gt;</a:t>
            </a:r>
            <a:endParaRPr lang="en-US" altLang="en-US" sz="2000" b="1" i="0">
              <a:latin typeface="Arial" panose="020B0604020202020204" pitchFamily="34" charset="0"/>
            </a:endParaRPr>
          </a:p>
          <a:p>
            <a:pPr>
              <a:spcBef>
                <a:spcPct val="0"/>
              </a:spcBef>
              <a:buFontTx/>
              <a:buNone/>
            </a:pPr>
            <a:endParaRPr lang="en-US" altLang="en-US" sz="2000" b="1" i="0">
              <a:latin typeface="Arial" panose="020B0604020202020204" pitchFamily="34" charset="0"/>
            </a:endParaRPr>
          </a:p>
          <a:p>
            <a:pPr>
              <a:spcBef>
                <a:spcPct val="0"/>
              </a:spcBef>
              <a:buFontTx/>
              <a:buNone/>
            </a:pPr>
            <a:r>
              <a:rPr lang="en-US" altLang="en-US" sz="2000" b="1" i="0">
                <a:latin typeface="Arial" panose="020B0604020202020204" pitchFamily="34" charset="0"/>
              </a:rPr>
              <a:t>Used to create document sections (or divisions) for which style can be specified</a:t>
            </a:r>
          </a:p>
          <a:p>
            <a:pPr>
              <a:spcBef>
                <a:spcPct val="0"/>
              </a:spcBef>
              <a:buFontTx/>
              <a:buNone/>
            </a:pPr>
            <a:endParaRPr lang="en-US" altLang="en-US" sz="1200" b="1" i="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1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checkerboard(across)">
                                      <p:cBhvr>
                                        <p:cTn id="13" dur="500"/>
                                        <p:tgtEl>
                                          <p:spTgt spid="6">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nodeType="clickEffect">
                                  <p:stCondLst>
                                    <p:cond delay="0"/>
                                  </p:stCondLst>
                                  <p:childTnLst>
                                    <p:set>
                                      <p:cBhvr>
                                        <p:cTn id="17" dur="1" fill="hold">
                                          <p:stCondLst>
                                            <p:cond delay="0"/>
                                          </p:stCondLst>
                                        </p:cTn>
                                        <p:tgtEl>
                                          <p:spTgt spid="6">
                                            <p:txEl>
                                              <p:pRg st="4" end="4"/>
                                            </p:txEl>
                                          </p:spTgt>
                                        </p:tgtEl>
                                        <p:attrNameLst>
                                          <p:attrName>style.visibility</p:attrName>
                                        </p:attrNameLst>
                                      </p:cBhvr>
                                      <p:to>
                                        <p:strVal val="visible"/>
                                      </p:to>
                                    </p:set>
                                    <p:animEffect transition="in" filter="box(in)">
                                      <p:cBhvr>
                                        <p:cTn id="18"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2E304-F8E9-45E4-BC91-3553689C1A72}"/>
              </a:ext>
            </a:extLst>
          </p:cNvPr>
          <p:cNvSpPr>
            <a:spLocks noGrp="1"/>
          </p:cNvSpPr>
          <p:nvPr>
            <p:ph type="title"/>
          </p:nvPr>
        </p:nvSpPr>
        <p:spPr/>
        <p:txBody>
          <a:bodyPr/>
          <a:lstStyle/>
          <a:p>
            <a:pPr fontAlgn="auto">
              <a:spcAft>
                <a:spcPts val="0"/>
              </a:spcAft>
              <a:defRPr/>
            </a:pPr>
            <a:r>
              <a:rPr lang="en-US" dirty="0"/>
              <a:t>Why CSS?.</a:t>
            </a:r>
          </a:p>
        </p:txBody>
      </p:sp>
      <p:sp>
        <p:nvSpPr>
          <p:cNvPr id="15363" name="Content Placeholder 2">
            <a:extLst>
              <a:ext uri="{FF2B5EF4-FFF2-40B4-BE49-F238E27FC236}">
                <a16:creationId xmlns:a16="http://schemas.microsoft.com/office/drawing/2014/main" id="{4860C562-D011-4791-8946-D7520413B615}"/>
              </a:ext>
            </a:extLst>
          </p:cNvPr>
          <p:cNvSpPr>
            <a:spLocks noGrp="1"/>
          </p:cNvSpPr>
          <p:nvPr>
            <p:ph sz="quarter" idx="1"/>
          </p:nvPr>
        </p:nvSpPr>
        <p:spPr>
          <a:xfrm>
            <a:off x="457200" y="1600200"/>
            <a:ext cx="7467600" cy="4873625"/>
          </a:xfrm>
        </p:spPr>
        <p:txBody>
          <a:bodyPr/>
          <a:lstStyle/>
          <a:p>
            <a:r>
              <a:rPr lang="en-US" altLang="en-US" dirty="0"/>
              <a:t>Separate </a:t>
            </a:r>
            <a:r>
              <a:rPr lang="en-US" altLang="en-US" dirty="0">
                <a:solidFill>
                  <a:schemeClr val="accent1"/>
                </a:solidFill>
              </a:rPr>
              <a:t>Content</a:t>
            </a:r>
            <a:r>
              <a:rPr lang="en-US" altLang="en-US" dirty="0"/>
              <a:t> from </a:t>
            </a:r>
            <a:r>
              <a:rPr lang="en-US" altLang="en-US" dirty="0">
                <a:solidFill>
                  <a:schemeClr val="accent1"/>
                </a:solidFill>
              </a:rPr>
              <a:t>styles</a:t>
            </a:r>
          </a:p>
          <a:p>
            <a:pPr lvl="1"/>
            <a:r>
              <a:rPr lang="en-US" altLang="en-US" dirty="0"/>
              <a:t>Content</a:t>
            </a:r>
          </a:p>
          <a:p>
            <a:pPr lvl="1"/>
            <a:endParaRPr lang="en-US" altLang="en-US" sz="1000" dirty="0"/>
          </a:p>
          <a:p>
            <a:pPr lvl="1"/>
            <a:endParaRPr lang="en-US" altLang="en-US" dirty="0"/>
          </a:p>
          <a:p>
            <a:pPr lvl="1">
              <a:buFont typeface="Wingdings 2" panose="05020102010507070707" pitchFamily="18" charset="2"/>
              <a:buNone/>
            </a:pPr>
            <a:br>
              <a:rPr lang="en-US" altLang="en-US" dirty="0"/>
            </a:br>
            <a:br>
              <a:rPr lang="en-US" altLang="en-US" dirty="0"/>
            </a:br>
            <a:endParaRPr lang="en-US" altLang="en-US" dirty="0"/>
          </a:p>
          <a:p>
            <a:pPr lvl="1"/>
            <a:endParaRPr lang="en-US" altLang="en-US" dirty="0"/>
          </a:p>
          <a:p>
            <a:pPr lvl="1"/>
            <a:r>
              <a:rPr lang="en-US" altLang="en-US" dirty="0"/>
              <a:t>Form or Style</a:t>
            </a:r>
          </a:p>
          <a:p>
            <a:pPr lvl="1"/>
            <a:endParaRPr lang="en-US" altLang="en-US" dirty="0"/>
          </a:p>
        </p:txBody>
      </p:sp>
      <p:sp>
        <p:nvSpPr>
          <p:cNvPr id="15364" name="TextBox 7">
            <a:extLst>
              <a:ext uri="{FF2B5EF4-FFF2-40B4-BE49-F238E27FC236}">
                <a16:creationId xmlns:a16="http://schemas.microsoft.com/office/drawing/2014/main" id="{8D67F69A-986A-46BA-A42A-75CF1CD05414}"/>
              </a:ext>
            </a:extLst>
          </p:cNvPr>
          <p:cNvSpPr txBox="1">
            <a:spLocks noChangeArrowheads="1"/>
          </p:cNvSpPr>
          <p:nvPr/>
        </p:nvSpPr>
        <p:spPr bwMode="auto">
          <a:xfrm>
            <a:off x="1777206" y="2466974"/>
            <a:ext cx="5589588" cy="1570038"/>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en-US" altLang="en-US" dirty="0">
                <a:solidFill>
                  <a:srgbClr val="002060"/>
                </a:solidFill>
                <a:latin typeface="Cambria" panose="02040503050406030204" pitchFamily="18" charset="0"/>
              </a:rPr>
              <a:t>&lt;p class=“header”&gt;My First Header&lt;/p&gt;</a:t>
            </a:r>
          </a:p>
          <a:p>
            <a:r>
              <a:rPr lang="en-US" altLang="en-US" dirty="0">
                <a:solidFill>
                  <a:srgbClr val="002060"/>
                </a:solidFill>
                <a:latin typeface="Cambria" panose="02040503050406030204" pitchFamily="18" charset="0"/>
              </a:rPr>
              <a:t>&lt;p class=“info”&gt;My Information 1 goes here&lt;/p&gt;</a:t>
            </a:r>
          </a:p>
          <a:p>
            <a:r>
              <a:rPr lang="en-US" altLang="en-US" dirty="0">
                <a:solidFill>
                  <a:srgbClr val="002060"/>
                </a:solidFill>
                <a:latin typeface="Cambria" panose="02040503050406030204" pitchFamily="18" charset="0"/>
              </a:rPr>
              <a:t>&lt;p class=“header”&gt;My Second Header&lt;/p&gt;</a:t>
            </a:r>
          </a:p>
          <a:p>
            <a:r>
              <a:rPr lang="en-US" altLang="en-US" dirty="0">
                <a:solidFill>
                  <a:srgbClr val="002060"/>
                </a:solidFill>
                <a:latin typeface="Cambria" panose="02040503050406030204" pitchFamily="18" charset="0"/>
              </a:rPr>
              <a:t>&lt;p class=“info”&gt;Different  Information goes here&lt;/p&gt;</a:t>
            </a:r>
            <a:br>
              <a:rPr lang="en-US" altLang="en-US" dirty="0">
                <a:solidFill>
                  <a:srgbClr val="002060"/>
                </a:solidFill>
                <a:latin typeface="Cambria" panose="02040503050406030204" pitchFamily="18" charset="0"/>
              </a:rPr>
            </a:br>
            <a:r>
              <a:rPr lang="en-US" altLang="en-US" sz="800" dirty="0">
                <a:solidFill>
                  <a:srgbClr val="002060"/>
                </a:solidFill>
                <a:latin typeface="Cambria" panose="02040503050406030204" pitchFamily="18" charset="0"/>
              </a:rPr>
              <a:t> </a:t>
            </a:r>
            <a:endParaRPr lang="en-US" altLang="en-US" dirty="0">
              <a:solidFill>
                <a:srgbClr val="002060"/>
              </a:solidFill>
              <a:latin typeface="Cambria" panose="02040503050406030204" pitchFamily="18" charset="0"/>
            </a:endParaRPr>
          </a:p>
          <a:p>
            <a:r>
              <a:rPr lang="en-US" altLang="en-US" sz="1600" dirty="0">
                <a:latin typeface="Cambria" panose="02040503050406030204" pitchFamily="18" charset="0"/>
              </a:rPr>
              <a:t>(Specific markup properties like Class will be discussed later).</a:t>
            </a:r>
          </a:p>
        </p:txBody>
      </p:sp>
      <p:sp>
        <p:nvSpPr>
          <p:cNvPr id="15365" name="TextBox 8">
            <a:extLst>
              <a:ext uri="{FF2B5EF4-FFF2-40B4-BE49-F238E27FC236}">
                <a16:creationId xmlns:a16="http://schemas.microsoft.com/office/drawing/2014/main" id="{2D9572D2-830A-4141-8DB9-E06313DE8593}"/>
              </a:ext>
            </a:extLst>
          </p:cNvPr>
          <p:cNvSpPr txBox="1">
            <a:spLocks noChangeArrowheads="1"/>
          </p:cNvSpPr>
          <p:nvPr/>
        </p:nvSpPr>
        <p:spPr bwMode="auto">
          <a:xfrm>
            <a:off x="1638300" y="4693443"/>
            <a:ext cx="5867400" cy="120015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en-US" altLang="en-US">
                <a:solidFill>
                  <a:srgbClr val="002060"/>
                </a:solidFill>
                <a:latin typeface="Cambria" panose="02040503050406030204" pitchFamily="18" charset="0"/>
              </a:rPr>
              <a:t>.header { font-size:14px;}</a:t>
            </a:r>
          </a:p>
          <a:p>
            <a:r>
              <a:rPr lang="en-US" altLang="en-US">
                <a:solidFill>
                  <a:srgbClr val="002060"/>
                </a:solidFill>
                <a:latin typeface="Cambria" panose="02040503050406030204" pitchFamily="18" charset="0"/>
              </a:rPr>
              <a:t>.info {	font-family: verdana;</a:t>
            </a:r>
          </a:p>
          <a:p>
            <a:r>
              <a:rPr lang="en-US" altLang="en-US">
                <a:solidFill>
                  <a:srgbClr val="002060"/>
                </a:solidFill>
                <a:latin typeface="Cambria" panose="02040503050406030204" pitchFamily="18" charset="0"/>
              </a:rPr>
              <a:t>	font-color: blue;</a:t>
            </a:r>
          </a:p>
          <a:p>
            <a:r>
              <a:rPr lang="en-US" altLang="en-US">
                <a:solidFill>
                  <a:srgbClr val="002060"/>
                </a:solidFill>
                <a:latin typeface="Cambria" panose="02040503050406030204" pitchFamily="18" charset="0"/>
              </a:rPr>
              <a:t>	font-size: 12px;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altLang="en-US"/>
              <a:t>5.4 Applying a Style Class</a:t>
            </a:r>
          </a:p>
        </p:txBody>
      </p:sp>
      <p:sp>
        <p:nvSpPr>
          <p:cNvPr id="51204" name="Rectangle 3"/>
          <p:cNvSpPr>
            <a:spLocks noGrp="1" noChangeArrowheads="1"/>
          </p:cNvSpPr>
          <p:nvPr>
            <p:ph idx="1"/>
          </p:nvPr>
        </p:nvSpPr>
        <p:spPr>
          <a:xfrm>
            <a:off x="533400" y="1447800"/>
            <a:ext cx="8077200" cy="4953000"/>
          </a:xfrm>
        </p:spPr>
        <p:txBody>
          <a:bodyPr>
            <a:normAutofit/>
          </a:bodyPr>
          <a:lstStyle/>
          <a:p>
            <a:pPr marL="452628" indent="-342900" eaLnBrk="1" fontAlgn="auto" hangingPunct="1">
              <a:spcAft>
                <a:spcPts val="0"/>
              </a:spcAft>
              <a:defRPr/>
            </a:pPr>
            <a:r>
              <a:rPr lang="en-US" i="0" dirty="0"/>
              <a:t>More than one style sheet can simultaneously influence a the presentation of a document and rules from these style sheets may overlap in scope </a:t>
            </a:r>
            <a:endParaRPr lang="en-US" sz="2800" dirty="0"/>
          </a:p>
          <a:p>
            <a:pPr marL="452628" indent="-342900" eaLnBrk="1" fontAlgn="auto" hangingPunct="1">
              <a:spcAft>
                <a:spcPts val="0"/>
              </a:spcAft>
              <a:defRPr/>
            </a:pPr>
            <a:r>
              <a:rPr lang="en-US" sz="2800" dirty="0"/>
              <a:t>In many cases, the styles applied to an element (the </a:t>
            </a:r>
            <a:r>
              <a:rPr lang="en-US" sz="2800" b="1" dirty="0"/>
              <a:t>parent</a:t>
            </a:r>
            <a:r>
              <a:rPr lang="en-US" sz="2800" dirty="0"/>
              <a:t> or </a:t>
            </a:r>
            <a:r>
              <a:rPr lang="en-US" sz="2800" b="1" dirty="0"/>
              <a:t>ancestor element</a:t>
            </a:r>
            <a:r>
              <a:rPr lang="en-US" sz="2800" dirty="0"/>
              <a:t>) also apply to the element’s nested elements (</a:t>
            </a:r>
            <a:r>
              <a:rPr lang="en-US" sz="2800" b="1" dirty="0"/>
              <a:t>child</a:t>
            </a:r>
            <a:r>
              <a:rPr lang="en-US" sz="2800" dirty="0"/>
              <a:t> or </a:t>
            </a:r>
            <a:r>
              <a:rPr lang="en-US" sz="2800" b="1" dirty="0"/>
              <a:t>descendant elements</a:t>
            </a:r>
            <a:r>
              <a:rPr lang="en-US" sz="2800" dirty="0"/>
              <a:t>). </a:t>
            </a:r>
          </a:p>
          <a:p>
            <a:pPr marL="452628" indent="-342900" eaLnBrk="1" fontAlgn="auto" hangingPunct="1">
              <a:spcAft>
                <a:spcPts val="0"/>
              </a:spcAft>
              <a:defRPr/>
            </a:pPr>
            <a:r>
              <a:rPr lang="en-US" sz="2800" dirty="0"/>
              <a:t>Multiple values of one property can be set or inherited on the same element, </a:t>
            </a:r>
            <a:r>
              <a:rPr lang="en-US" sz="2800" dirty="0">
                <a:solidFill>
                  <a:srgbClr val="C00000"/>
                </a:solidFill>
              </a:rPr>
              <a:t>so the browser must reduce them to one value for that property per element before they’re rendered.</a:t>
            </a:r>
            <a:r>
              <a:rPr lang="en-US" sz="2800" dirty="0"/>
              <a:t> </a:t>
            </a:r>
          </a:p>
          <a:p>
            <a:pPr marL="109728" indent="0" eaLnBrk="1" fontAlgn="auto" hangingPunct="1">
              <a:spcAft>
                <a:spcPts val="0"/>
              </a:spcAft>
              <a:buNone/>
              <a:defRPr/>
            </a:pPr>
            <a:endParaRPr lang="en-US" sz="28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altLang="en-US"/>
              <a:t>5.4 Conflicting Styles</a:t>
            </a:r>
          </a:p>
        </p:txBody>
      </p:sp>
      <p:sp>
        <p:nvSpPr>
          <p:cNvPr id="71683" name="Rectangle 3"/>
          <p:cNvSpPr>
            <a:spLocks noGrp="1" noChangeArrowheads="1"/>
          </p:cNvSpPr>
          <p:nvPr>
            <p:ph idx="1"/>
          </p:nvPr>
        </p:nvSpPr>
        <p:spPr/>
        <p:txBody>
          <a:bodyPr/>
          <a:lstStyle/>
          <a:p>
            <a:pPr marL="566738" indent="-457200" eaLnBrk="1" hangingPunct="1"/>
            <a:r>
              <a:rPr lang="en-US" altLang="en-US" sz="2600"/>
              <a:t>Styles may be defined by a </a:t>
            </a:r>
            <a:r>
              <a:rPr lang="en-US" altLang="en-US" sz="2600" b="1"/>
              <a:t>user</a:t>
            </a:r>
            <a:r>
              <a:rPr lang="en-US" altLang="en-US" sz="2600"/>
              <a:t>, an </a:t>
            </a:r>
            <a:r>
              <a:rPr lang="en-US" altLang="en-US" sz="2600" b="1"/>
              <a:t>author</a:t>
            </a:r>
            <a:r>
              <a:rPr lang="en-US" altLang="en-US" sz="2600"/>
              <a:t> or a </a:t>
            </a:r>
            <a:r>
              <a:rPr lang="en-US" altLang="en-US" sz="2600" b="1"/>
              <a:t>user agent (browser)</a:t>
            </a:r>
            <a:r>
              <a:rPr lang="en-US" altLang="en-US" sz="2600"/>
              <a:t>. </a:t>
            </a:r>
          </a:p>
          <a:p>
            <a:pPr marL="820738" lvl="2" indent="-342900" eaLnBrk="1" hangingPunct="1"/>
            <a:r>
              <a:rPr lang="en-US" altLang="en-US" sz="2400"/>
              <a:t>Styles </a:t>
            </a:r>
            <a:r>
              <a:rPr lang="en-US" altLang="en-US" sz="2400" b="1"/>
              <a:t>cascade</a:t>
            </a:r>
            <a:r>
              <a:rPr lang="en-US" altLang="en-US" sz="2400"/>
              <a:t> (and hence the term “Cascading Style Sheets”), or flow together, such that the ultimate appearance of elements on a page results from combining styles defined in several ways. </a:t>
            </a:r>
          </a:p>
          <a:p>
            <a:pPr marL="820738" lvl="2" indent="-342900" eaLnBrk="1" hangingPunct="1"/>
            <a:r>
              <a:rPr lang="en-US" altLang="en-US" sz="2400"/>
              <a:t>Styles defined by the user take precedence over styles defined by the user agent.</a:t>
            </a:r>
          </a:p>
          <a:p>
            <a:pPr marL="820738" lvl="2" indent="-342900" eaLnBrk="1" hangingPunct="1"/>
            <a:r>
              <a:rPr lang="en-US" altLang="en-US" sz="2400"/>
              <a:t>Styles defined by authors take precedence over styles defined by the user.</a:t>
            </a:r>
          </a:p>
          <a:p>
            <a:pPr marL="566738" indent="-457200" eaLnBrk="1" hangingPunct="1"/>
            <a:r>
              <a:rPr lang="en-US" altLang="en-US" sz="2600"/>
              <a:t>Most styles defined for parent elements are also </a:t>
            </a:r>
            <a:r>
              <a:rPr lang="en-US" altLang="en-US" sz="2600" b="1"/>
              <a:t>inherited</a:t>
            </a:r>
            <a:r>
              <a:rPr lang="en-US" altLang="en-US" sz="2600"/>
              <a:t> by child (nested) elements.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p:txBody>
          <a:bodyPr/>
          <a:lstStyle/>
          <a:p>
            <a:pPr eaLnBrk="1" hangingPunct="1"/>
            <a:r>
              <a:rPr altLang="en-US"/>
              <a:t>Conflict Resolution</a:t>
            </a:r>
          </a:p>
        </p:txBody>
      </p:sp>
      <p:sp>
        <p:nvSpPr>
          <p:cNvPr id="3" name="Content Placeholder 2"/>
          <p:cNvSpPr>
            <a:spLocks noGrp="1"/>
          </p:cNvSpPr>
          <p:nvPr>
            <p:ph idx="1"/>
          </p:nvPr>
        </p:nvSpPr>
        <p:spPr/>
        <p:txBody>
          <a:bodyPr/>
          <a:lstStyle/>
          <a:p>
            <a:pPr eaLnBrk="1" hangingPunct="1">
              <a:defRPr/>
            </a:pPr>
            <a:r>
              <a:rPr lang="en-US" i="0" dirty="0"/>
              <a:t> A conflict occurs when there are two or more values for the same property on the same element</a:t>
            </a:r>
          </a:p>
          <a:p>
            <a:pPr eaLnBrk="1" hangingPunct="1">
              <a:defRPr/>
            </a:pPr>
            <a:r>
              <a:rPr lang="en-US" i="0" dirty="0"/>
              <a:t>Sources of conflict:</a:t>
            </a:r>
          </a:p>
          <a:p>
            <a:pPr marL="800100" lvl="1" indent="-457200" eaLnBrk="1" hangingPunct="1">
              <a:buFont typeface="+mj-lt"/>
              <a:buAutoNum type="arabicPeriod"/>
              <a:defRPr/>
            </a:pPr>
            <a:r>
              <a:rPr lang="en-US" sz="2400" i="0" dirty="0">
                <a:solidFill>
                  <a:schemeClr val="accent1">
                    <a:lumMod val="75000"/>
                  </a:schemeClr>
                </a:solidFill>
              </a:rPr>
              <a:t>Conflicting values between levels of style sheets</a:t>
            </a:r>
          </a:p>
          <a:p>
            <a:pPr marL="800100" lvl="1" indent="-457200" eaLnBrk="1" hangingPunct="1">
              <a:buFont typeface="+mj-lt"/>
              <a:buAutoNum type="arabicPeriod"/>
              <a:defRPr/>
            </a:pPr>
            <a:r>
              <a:rPr lang="en-US" sz="2400" i="0" dirty="0">
                <a:solidFill>
                  <a:schemeClr val="accent1">
                    <a:lumMod val="75000"/>
                  </a:schemeClr>
                </a:solidFill>
              </a:rPr>
              <a:t>Within one style sheet</a:t>
            </a:r>
          </a:p>
          <a:p>
            <a:pPr marL="800100" lvl="1" indent="-457200" eaLnBrk="1" hangingPunct="1">
              <a:buFont typeface="+mj-lt"/>
              <a:buAutoNum type="arabicPeriod"/>
              <a:defRPr/>
            </a:pPr>
            <a:r>
              <a:rPr lang="en-US" sz="2400" i="0" dirty="0">
                <a:solidFill>
                  <a:schemeClr val="accent1">
                    <a:lumMod val="75000"/>
                  </a:schemeClr>
                </a:solidFill>
              </a:rPr>
              <a:t>Inheritance can cause conflicts Property values can come from style sheets written by the document author, the browser user, and the browser defaults</a:t>
            </a:r>
          </a:p>
          <a:p>
            <a:pPr eaLnBrk="1" hangingPunct="1">
              <a:defRPr/>
            </a:pP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 Cascading order</a:t>
            </a:r>
            <a:endParaRPr lang="en-US" sz="3600" dirty="0"/>
          </a:p>
        </p:txBody>
      </p:sp>
      <p:sp>
        <p:nvSpPr>
          <p:cNvPr id="3" name="Content Placeholder 2"/>
          <p:cNvSpPr>
            <a:spLocks noGrp="1"/>
          </p:cNvSpPr>
          <p:nvPr>
            <p:ph idx="1"/>
          </p:nvPr>
        </p:nvSpPr>
        <p:spPr/>
        <p:txBody>
          <a:bodyPr/>
          <a:lstStyle/>
          <a:p>
            <a:r>
              <a:rPr lang="en-US" b="1" i="0" dirty="0"/>
              <a:t>Sort the declarations by explicit weight:</a:t>
            </a:r>
            <a:r>
              <a:rPr lang="en-US" i="0" dirty="0"/>
              <a:t> declarations marked </a:t>
            </a:r>
            <a:r>
              <a:rPr lang="en-US" i="0" dirty="0">
                <a:solidFill>
                  <a:schemeClr val="accent1">
                    <a:lumMod val="75000"/>
                  </a:schemeClr>
                </a:solidFill>
              </a:rPr>
              <a:t>'!important</a:t>
            </a:r>
            <a:r>
              <a:rPr lang="en-US" i="0" dirty="0"/>
              <a:t>'  carry more weight than unmarked (normal) declarations. </a:t>
            </a:r>
          </a:p>
          <a:p>
            <a:r>
              <a:rPr lang="en-US" b="1" i="0" dirty="0"/>
              <a:t>Sort by origin:</a:t>
            </a:r>
            <a:r>
              <a:rPr lang="en-US" i="0" dirty="0"/>
              <a:t> the </a:t>
            </a:r>
            <a:r>
              <a:rPr lang="en-US" i="0" dirty="0">
                <a:solidFill>
                  <a:schemeClr val="accent1">
                    <a:lumMod val="75000"/>
                  </a:schemeClr>
                </a:solidFill>
              </a:rPr>
              <a:t>author's</a:t>
            </a:r>
            <a:r>
              <a:rPr lang="en-US" i="0" dirty="0"/>
              <a:t> style sheets override the </a:t>
            </a:r>
            <a:r>
              <a:rPr lang="en-US" i="0" dirty="0">
                <a:solidFill>
                  <a:schemeClr val="accent1">
                    <a:lumMod val="75000"/>
                  </a:schemeClr>
                </a:solidFill>
              </a:rPr>
              <a:t>reader's</a:t>
            </a:r>
            <a:r>
              <a:rPr lang="en-US" i="0" dirty="0"/>
              <a:t> style sheet which override the </a:t>
            </a:r>
            <a:r>
              <a:rPr lang="en-US" i="0" dirty="0">
                <a:solidFill>
                  <a:schemeClr val="accent1">
                    <a:lumMod val="75000"/>
                  </a:schemeClr>
                </a:solidFill>
              </a:rPr>
              <a:t>UA's</a:t>
            </a:r>
            <a:r>
              <a:rPr lang="en-US" i="0" dirty="0"/>
              <a:t> default values.</a:t>
            </a:r>
          </a:p>
          <a:p>
            <a:r>
              <a:rPr lang="en-US" b="1" i="0" dirty="0"/>
              <a:t>Sort by specificity of selector</a:t>
            </a:r>
            <a:r>
              <a:rPr lang="en-US" i="0" dirty="0"/>
              <a:t>: more specific selectors will override more general ones..</a:t>
            </a:r>
          </a:p>
          <a:p>
            <a:r>
              <a:rPr lang="en-US" b="1" i="0" dirty="0"/>
              <a:t>Sort by order specified:</a:t>
            </a:r>
            <a:r>
              <a:rPr lang="en-US" i="0" dirty="0"/>
              <a:t> if two rules have the same weight, the latter specified wins. </a:t>
            </a:r>
          </a:p>
          <a:p>
            <a:endParaRPr lang="en-US" dirty="0"/>
          </a:p>
        </p:txBody>
      </p:sp>
    </p:spTree>
    <p:extLst>
      <p:ext uri="{BB962C8B-B14F-4D97-AF65-F5344CB8AC3E}">
        <p14:creationId xmlns:p14="http://schemas.microsoft.com/office/powerpoint/2010/main" val="37454715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 Cascading order</a:t>
            </a:r>
            <a:endParaRPr lang="en-US" dirty="0"/>
          </a:p>
        </p:txBody>
      </p:sp>
      <p:sp>
        <p:nvSpPr>
          <p:cNvPr id="3" name="Content Placeholder 2"/>
          <p:cNvSpPr>
            <a:spLocks noGrp="1"/>
          </p:cNvSpPr>
          <p:nvPr>
            <p:ph idx="1"/>
          </p:nvPr>
        </p:nvSpPr>
        <p:spPr/>
        <p:txBody>
          <a:bodyPr/>
          <a:lstStyle/>
          <a:p>
            <a:r>
              <a:rPr lang="en-US" b="1" i="0" dirty="0"/>
              <a:t>Inheritance</a:t>
            </a:r>
          </a:p>
          <a:p>
            <a:pPr lvl="1"/>
            <a:r>
              <a:rPr lang="en-US" i="0" dirty="0"/>
              <a:t>properties are passed from parent to child</a:t>
            </a:r>
          </a:p>
          <a:p>
            <a:pPr lvl="1"/>
            <a:r>
              <a:rPr lang="en-US" i="0" dirty="0"/>
              <a:t>For example, </a:t>
            </a:r>
            <a:r>
              <a:rPr lang="en-US" b="1" i="0" dirty="0">
                <a:solidFill>
                  <a:srgbClr val="C00000"/>
                </a:solidFill>
                <a:latin typeface="Courier New" panose="02070309020205020404" pitchFamily="49" charset="0"/>
                <a:cs typeface="Courier New" panose="02070309020205020404" pitchFamily="49" charset="0"/>
              </a:rPr>
              <a:t>body {font-family: Georgia</a:t>
            </a:r>
            <a:r>
              <a:rPr lang="en-US" b="1" dirty="0">
                <a:solidFill>
                  <a:srgbClr val="C00000"/>
                </a:solidFill>
                <a:latin typeface="Courier New" panose="02070309020205020404" pitchFamily="49" charset="0"/>
                <a:cs typeface="Courier New" panose="02070309020205020404" pitchFamily="49" charset="0"/>
              </a:rPr>
              <a:t>;}</a:t>
            </a:r>
            <a:r>
              <a:rPr lang="en-US" i="0" dirty="0"/>
              <a:t>inherited by all child elements of the body and make every font on the page display as Georgia.</a:t>
            </a:r>
          </a:p>
          <a:p>
            <a:r>
              <a:rPr lang="en-US" b="1" i="0" dirty="0"/>
              <a:t>Specificity</a:t>
            </a:r>
          </a:p>
          <a:p>
            <a:pPr marL="0" indent="0">
              <a:buNone/>
            </a:pPr>
            <a:r>
              <a:rPr lang="en-US" b="1" i="0" dirty="0">
                <a:solidFill>
                  <a:srgbClr val="C00000"/>
                </a:solidFill>
                <a:latin typeface="Courier New" panose="02070309020205020404" pitchFamily="49" charset="0"/>
                <a:cs typeface="Courier New" panose="02070309020205020404" pitchFamily="49" charset="0"/>
              </a:rPr>
              <a:t>	p {font-family: Georgia;}</a:t>
            </a:r>
            <a:br>
              <a:rPr lang="en-US" b="1" dirty="0">
                <a:solidFill>
                  <a:srgbClr val="C00000"/>
                </a:solidFill>
                <a:latin typeface="Courier New" panose="02070309020205020404" pitchFamily="49" charset="0"/>
                <a:cs typeface="Courier New" panose="02070309020205020404" pitchFamily="49" charset="0"/>
              </a:rPr>
            </a:br>
            <a:r>
              <a:rPr lang="en-US" b="1" dirty="0">
                <a:solidFill>
                  <a:srgbClr val="C00000"/>
                </a:solidFill>
                <a:latin typeface="Courier New" panose="02070309020205020404" pitchFamily="49" charset="0"/>
                <a:cs typeface="Courier New" panose="02070309020205020404" pitchFamily="49" charset="0"/>
              </a:rPr>
              <a:t>	</a:t>
            </a:r>
            <a:r>
              <a:rPr lang="en-US" b="1" dirty="0" err="1">
                <a:solidFill>
                  <a:srgbClr val="C00000"/>
                </a:solidFill>
                <a:latin typeface="Courier New" panose="02070309020205020404" pitchFamily="49" charset="0"/>
                <a:cs typeface="Courier New" panose="02070309020205020404" pitchFamily="49" charset="0"/>
              </a:rPr>
              <a:t>p</a:t>
            </a:r>
            <a:r>
              <a:rPr lang="en-US" b="1" i="0" dirty="0" err="1">
                <a:solidFill>
                  <a:srgbClr val="C00000"/>
                </a:solidFill>
                <a:latin typeface="Courier New" panose="02070309020205020404" pitchFamily="49" charset="0"/>
                <a:cs typeface="Courier New" panose="02070309020205020404" pitchFamily="49" charset="0"/>
              </a:rPr>
              <a:t>.feature</a:t>
            </a:r>
            <a:r>
              <a:rPr lang="en-US" b="1" i="0" dirty="0">
                <a:solidFill>
                  <a:srgbClr val="C00000"/>
                </a:solidFill>
                <a:latin typeface="Courier New" panose="02070309020205020404" pitchFamily="49" charset="0"/>
                <a:cs typeface="Courier New" panose="02070309020205020404" pitchFamily="49" charset="0"/>
              </a:rPr>
              <a:t> {font-family: Arial;}</a:t>
            </a:r>
          </a:p>
          <a:p>
            <a:pPr lvl="1"/>
            <a:r>
              <a:rPr lang="en-US" dirty="0"/>
              <a:t>selector </a:t>
            </a:r>
            <a:r>
              <a:rPr lang="en-US" dirty="0" err="1">
                <a:solidFill>
                  <a:srgbClr val="C00000"/>
                </a:solidFill>
              </a:rPr>
              <a:t>p.feature</a:t>
            </a:r>
            <a:r>
              <a:rPr lang="en-US" dirty="0"/>
              <a:t> is more specific than the selector </a:t>
            </a:r>
            <a:r>
              <a:rPr lang="en-US" dirty="0">
                <a:solidFill>
                  <a:srgbClr val="C00000"/>
                </a:solidFill>
              </a:rPr>
              <a:t>p</a:t>
            </a:r>
          </a:p>
          <a:p>
            <a:pPr lvl="1"/>
            <a:r>
              <a:rPr lang="en-US" i="0" dirty="0"/>
              <a:t> selecting a paragraph that belongs to a particular class is a more specific choice than selecting all paragraphs</a:t>
            </a:r>
            <a:endParaRPr lang="en-US" dirty="0"/>
          </a:p>
        </p:txBody>
      </p:sp>
    </p:spTree>
    <p:extLst>
      <p:ext uri="{BB962C8B-B14F-4D97-AF65-F5344CB8AC3E}">
        <p14:creationId xmlns:p14="http://schemas.microsoft.com/office/powerpoint/2010/main" val="41167110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 Cascading order</a:t>
            </a:r>
            <a:endParaRPr lang="en-US" dirty="0"/>
          </a:p>
        </p:txBody>
      </p:sp>
      <p:sp>
        <p:nvSpPr>
          <p:cNvPr id="3" name="Content Placeholder 2"/>
          <p:cNvSpPr>
            <a:spLocks noGrp="1"/>
          </p:cNvSpPr>
          <p:nvPr>
            <p:ph idx="1"/>
          </p:nvPr>
        </p:nvSpPr>
        <p:spPr/>
        <p:txBody>
          <a:bodyPr/>
          <a:lstStyle/>
          <a:p>
            <a:r>
              <a:rPr lang="en-US" b="1" i="0" dirty="0"/>
              <a:t>!important</a:t>
            </a:r>
          </a:p>
          <a:p>
            <a:pPr lvl="1"/>
            <a:r>
              <a:rPr lang="en-US" i="0" dirty="0"/>
              <a:t>rules that are declared !important. </a:t>
            </a:r>
          </a:p>
          <a:p>
            <a:pPr lvl="1"/>
            <a:r>
              <a:rPr lang="en-US" b="1" i="0" dirty="0">
                <a:solidFill>
                  <a:srgbClr val="C00000"/>
                </a:solidFill>
                <a:latin typeface="Courier New" panose="02070309020205020404" pitchFamily="49" charset="0"/>
                <a:cs typeface="Courier New" panose="02070309020205020404" pitchFamily="49" charset="0"/>
              </a:rPr>
              <a:t>!important </a:t>
            </a:r>
            <a:r>
              <a:rPr lang="en-US" i="0" dirty="0"/>
              <a:t>rules always overrule other rules, no matter what inheritance, source order or specificity might otherwise do</a:t>
            </a:r>
          </a:p>
          <a:p>
            <a:pPr lvl="1"/>
            <a:r>
              <a:rPr lang="en-US" b="1" i="0" dirty="0">
                <a:solidFill>
                  <a:srgbClr val="C00000"/>
                </a:solidFill>
                <a:latin typeface="Courier New" panose="02070309020205020404" pitchFamily="49" charset="0"/>
                <a:cs typeface="Courier New" panose="02070309020205020404" pitchFamily="49" charset="0"/>
              </a:rPr>
              <a:t>*{font-family: Arial !important;}</a:t>
            </a:r>
            <a:r>
              <a:rPr lang="en-US" i="0" dirty="0"/>
              <a:t> would mean that everything would be Arial no matter what other rules were used in the CSS.</a:t>
            </a:r>
          </a:p>
          <a:p>
            <a:r>
              <a:rPr lang="en-US" b="1" i="0" dirty="0"/>
              <a:t>The Cascade</a:t>
            </a:r>
          </a:p>
          <a:p>
            <a:pPr lvl="1"/>
            <a:r>
              <a:rPr lang="en-US" i="0" dirty="0"/>
              <a:t>Source order means the order in which rules appear in the style sheet</a:t>
            </a:r>
          </a:p>
          <a:p>
            <a:pPr marL="0" indent="0">
              <a:buNone/>
            </a:pPr>
            <a:r>
              <a:rPr lang="en-US" b="1" i="0" dirty="0">
                <a:solidFill>
                  <a:srgbClr val="C00000"/>
                </a:solidFill>
                <a:latin typeface="Courier New" panose="02070309020205020404" pitchFamily="49" charset="0"/>
                <a:cs typeface="Courier New" panose="02070309020205020404" pitchFamily="49" charset="0"/>
              </a:rPr>
              <a:t>	body {font-family: Georgia;}</a:t>
            </a:r>
            <a:br>
              <a:rPr lang="en-US" b="1" dirty="0">
                <a:solidFill>
                  <a:srgbClr val="C00000"/>
                </a:solidFill>
                <a:latin typeface="Courier New" panose="02070309020205020404" pitchFamily="49" charset="0"/>
                <a:cs typeface="Courier New" panose="02070309020205020404" pitchFamily="49" charset="0"/>
              </a:rPr>
            </a:br>
            <a:r>
              <a:rPr lang="en-US" b="1" dirty="0">
                <a:solidFill>
                  <a:srgbClr val="C00000"/>
                </a:solidFill>
                <a:latin typeface="Courier New" panose="02070309020205020404" pitchFamily="49" charset="0"/>
                <a:cs typeface="Courier New" panose="02070309020205020404" pitchFamily="49" charset="0"/>
              </a:rPr>
              <a:t>	</a:t>
            </a:r>
            <a:r>
              <a:rPr lang="en-US" b="1" i="0" dirty="0">
                <a:solidFill>
                  <a:srgbClr val="C00000"/>
                </a:solidFill>
                <a:latin typeface="Courier New" panose="02070309020205020404" pitchFamily="49" charset="0"/>
                <a:cs typeface="Courier New" panose="02070309020205020404" pitchFamily="49" charset="0"/>
              </a:rPr>
              <a:t>h1, h2, h3 {font-family: Arial;}</a:t>
            </a:r>
            <a:r>
              <a:rPr lang="en-US" i="0" dirty="0"/>
              <a:t> </a:t>
            </a:r>
          </a:p>
          <a:p>
            <a:pPr marL="0" indent="0">
              <a:buNone/>
            </a:pPr>
            <a:r>
              <a:rPr lang="en-US" i="0" dirty="0"/>
              <a:t>	headings would display in Arial, not in Georgia</a:t>
            </a:r>
            <a:endParaRPr lang="en-US" dirty="0"/>
          </a:p>
        </p:txBody>
      </p:sp>
    </p:spTree>
    <p:extLst>
      <p:ext uri="{BB962C8B-B14F-4D97-AF65-F5344CB8AC3E}">
        <p14:creationId xmlns:p14="http://schemas.microsoft.com/office/powerpoint/2010/main" val="32731095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a:xfrm>
            <a:off x="665339" y="381000"/>
            <a:ext cx="7886700" cy="701675"/>
          </a:xfrm>
        </p:spPr>
        <p:txBody>
          <a:bodyPr/>
          <a:lstStyle/>
          <a:p>
            <a:pPr eaLnBrk="1" hangingPunct="1"/>
            <a:r>
              <a:rPr altLang="en-US" dirty="0"/>
              <a:t>Conflict Resolution</a:t>
            </a:r>
          </a:p>
        </p:txBody>
      </p:sp>
      <p:sp>
        <p:nvSpPr>
          <p:cNvPr id="3" name="Content Placeholder 2"/>
          <p:cNvSpPr>
            <a:spLocks noGrp="1"/>
          </p:cNvSpPr>
          <p:nvPr>
            <p:ph idx="1"/>
          </p:nvPr>
        </p:nvSpPr>
        <p:spPr/>
        <p:txBody>
          <a:bodyPr/>
          <a:lstStyle/>
          <a:p>
            <a:pPr eaLnBrk="1" hangingPunct="1">
              <a:defRPr/>
            </a:pPr>
            <a:r>
              <a:rPr lang="en-US" sz="2000" i="0" dirty="0"/>
              <a:t> All available specs, from all sources, are sorted by origin and weight, using the following rules, which are given in precedence order:</a:t>
            </a:r>
          </a:p>
          <a:p>
            <a:pPr marL="0" indent="0" eaLnBrk="1" hangingPunct="1">
              <a:buFont typeface="Arial" panose="020B0604020202020204" pitchFamily="34" charset="0"/>
              <a:buNone/>
              <a:defRPr/>
            </a:pPr>
            <a:r>
              <a:rPr lang="en-US" sz="2000" i="0" dirty="0"/>
              <a:t>       a. Important declarations with user origin</a:t>
            </a:r>
          </a:p>
          <a:p>
            <a:pPr marL="0" indent="0" eaLnBrk="1" hangingPunct="1">
              <a:buFont typeface="Arial" panose="020B0604020202020204" pitchFamily="34" charset="0"/>
              <a:buNone/>
              <a:defRPr/>
            </a:pPr>
            <a:r>
              <a:rPr lang="en-US" sz="2000" i="0" dirty="0"/>
              <a:t>       b. Important declarations with author origin</a:t>
            </a:r>
          </a:p>
          <a:p>
            <a:pPr marL="0" indent="0" eaLnBrk="1" hangingPunct="1">
              <a:buFont typeface="Arial" panose="020B0604020202020204" pitchFamily="34" charset="0"/>
              <a:buNone/>
              <a:defRPr/>
            </a:pPr>
            <a:r>
              <a:rPr lang="en-US" sz="2000" i="0" dirty="0"/>
              <a:t>       c. Normal declarations with author origin</a:t>
            </a:r>
          </a:p>
          <a:p>
            <a:pPr marL="0" indent="0" eaLnBrk="1" hangingPunct="1">
              <a:buFont typeface="Arial" panose="020B0604020202020204" pitchFamily="34" charset="0"/>
              <a:buNone/>
              <a:defRPr/>
            </a:pPr>
            <a:r>
              <a:rPr lang="en-US" sz="2000" i="0" dirty="0"/>
              <a:t>       d. Normal declarations with user origin</a:t>
            </a:r>
          </a:p>
          <a:p>
            <a:pPr marL="0" indent="0" eaLnBrk="1" hangingPunct="1">
              <a:buFont typeface="Arial" panose="020B0604020202020204" pitchFamily="34" charset="0"/>
              <a:buNone/>
              <a:defRPr/>
            </a:pPr>
            <a:r>
              <a:rPr lang="en-US" sz="2000" i="0" dirty="0"/>
              <a:t>       e. Any declarations with browser (or other user agent) origin</a:t>
            </a:r>
          </a:p>
          <a:p>
            <a:pPr eaLnBrk="1" hangingPunct="1">
              <a:defRPr/>
            </a:pPr>
            <a:endParaRPr lang="en-US" sz="2000" i="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Conflict Resolution</a:t>
            </a:r>
            <a:endParaRPr lang="en-US" dirty="0"/>
          </a:p>
        </p:txBody>
      </p:sp>
      <p:sp>
        <p:nvSpPr>
          <p:cNvPr id="3" name="Content Placeholder 2"/>
          <p:cNvSpPr>
            <a:spLocks noGrp="1"/>
          </p:cNvSpPr>
          <p:nvPr>
            <p:ph idx="1"/>
          </p:nvPr>
        </p:nvSpPr>
        <p:spPr/>
        <p:txBody>
          <a:bodyPr/>
          <a:lstStyle/>
          <a:p>
            <a:r>
              <a:rPr lang="en-US" dirty="0"/>
              <a:t>Example:</a:t>
            </a:r>
            <a:r>
              <a:rPr lang="en-US" b="1" i="0" dirty="0"/>
              <a:t> 'Important' rules</a:t>
            </a:r>
          </a:p>
          <a:p>
            <a:pPr marL="0" indent="0">
              <a:buNone/>
            </a:pPr>
            <a:r>
              <a:rPr lang="en-US" dirty="0"/>
              <a:t> </a:t>
            </a:r>
            <a:r>
              <a:rPr lang="en-US" sz="2000" b="1" i="0" dirty="0">
                <a:solidFill>
                  <a:srgbClr val="C00000"/>
                </a:solidFill>
                <a:latin typeface="Courier New" panose="02070309020205020404" pitchFamily="49" charset="0"/>
                <a:cs typeface="Courier New" panose="02070309020205020404" pitchFamily="49" charset="0"/>
              </a:rPr>
              <a:t>h1 { color: black !important;}</a:t>
            </a:r>
          </a:p>
          <a:p>
            <a:pPr marL="0" indent="0">
              <a:buNone/>
            </a:pPr>
            <a:r>
              <a:rPr lang="en-US" sz="2000" b="1" i="0" dirty="0">
                <a:solidFill>
                  <a:srgbClr val="C00000"/>
                </a:solidFill>
                <a:latin typeface="Courier New" panose="02070309020205020404" pitchFamily="49" charset="0"/>
                <a:cs typeface="Courier New" panose="02070309020205020404" pitchFamily="49" charset="0"/>
              </a:rPr>
              <a:t> p { font-size: 12pt ! Important; font-variant: italic}</a:t>
            </a:r>
          </a:p>
          <a:p>
            <a:r>
              <a:rPr lang="en-US" dirty="0"/>
              <a:t>In the example above, the first 2 declarations have increased weight, while the last declaration has normal weight.</a:t>
            </a:r>
          </a:p>
        </p:txBody>
      </p:sp>
    </p:spTree>
    <p:extLst>
      <p:ext uri="{BB962C8B-B14F-4D97-AF65-F5344CB8AC3E}">
        <p14:creationId xmlns:p14="http://schemas.microsoft.com/office/powerpoint/2010/main" val="19945234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p:sp>
        <p:nvSpPr>
          <p:cNvPr id="3" name="Content Placeholder 2"/>
          <p:cNvSpPr>
            <a:spLocks noGrp="1"/>
          </p:cNvSpPr>
          <p:nvPr>
            <p:ph idx="1"/>
          </p:nvPr>
        </p:nvSpPr>
        <p:spPr>
          <a:xfrm>
            <a:off x="628650" y="1287463"/>
            <a:ext cx="7886700" cy="3741737"/>
          </a:xfrm>
        </p:spPr>
        <p:txBody>
          <a:bodyPr/>
          <a:lstStyle/>
          <a:p>
            <a:pPr marL="0" indent="0">
              <a:buNone/>
            </a:pPr>
            <a:r>
              <a:rPr lang="en-US" dirty="0"/>
              <a:t>The browser style sheet may include the following relevant rule:</a:t>
            </a:r>
          </a:p>
          <a:p>
            <a:pPr marL="0" indent="0">
              <a:buNone/>
            </a:pPr>
            <a:r>
              <a:rPr lang="en-US" sz="2000" b="1" i="0" dirty="0">
                <a:solidFill>
                  <a:srgbClr val="C00000"/>
                </a:solidFill>
                <a:latin typeface="Courier New" panose="02070309020205020404" pitchFamily="49" charset="0"/>
                <a:cs typeface="Courier New" panose="02070309020205020404" pitchFamily="49" charset="0"/>
              </a:rPr>
              <a:t>h2 {font-size:1.5em; margin:3em; color: black}</a:t>
            </a:r>
          </a:p>
          <a:p>
            <a:r>
              <a:rPr lang="en-US" i="0" dirty="0"/>
              <a:t>The </a:t>
            </a:r>
            <a:r>
              <a:rPr lang="en-US" b="1" i="0" dirty="0">
                <a:hlinkClick r:id="rId2"/>
              </a:rPr>
              <a:t>users style sheet</a:t>
            </a:r>
            <a:r>
              <a:rPr lang="en-US" i="0" dirty="0"/>
              <a:t> could include the following relevant rules</a:t>
            </a:r>
          </a:p>
          <a:p>
            <a:pPr marL="0" indent="0">
              <a:buNone/>
            </a:pPr>
            <a:r>
              <a:rPr lang="en-US" sz="2000" b="1" i="0" dirty="0">
                <a:solidFill>
                  <a:srgbClr val="C00000"/>
                </a:solidFill>
                <a:latin typeface="Courier New" panose="02070309020205020404" pitchFamily="49" charset="0"/>
                <a:cs typeface="Courier New" panose="02070309020205020404" pitchFamily="49" charset="0"/>
              </a:rPr>
              <a:t>h2 { color: brown !important; }</a:t>
            </a:r>
          </a:p>
          <a:p>
            <a:r>
              <a:rPr lang="en-US" i="0" dirty="0"/>
              <a:t>The </a:t>
            </a:r>
            <a:r>
              <a:rPr lang="en-US" b="1" i="0" dirty="0">
                <a:hlinkClick r:id="rId3"/>
              </a:rPr>
              <a:t>author style sheet</a:t>
            </a:r>
            <a:r>
              <a:rPr lang="en-US" i="0" dirty="0"/>
              <a:t> could include the following relevant rules:</a:t>
            </a:r>
          </a:p>
          <a:p>
            <a:pPr marL="0" indent="0">
              <a:buNone/>
            </a:pPr>
            <a:r>
              <a:rPr lang="en-US" sz="2000" b="1" i="0" dirty="0">
                <a:solidFill>
                  <a:srgbClr val="C00000"/>
                </a:solidFill>
                <a:latin typeface="Courier New" panose="02070309020205020404" pitchFamily="49" charset="0"/>
                <a:cs typeface="Courier New" panose="02070309020205020404" pitchFamily="49" charset="0"/>
              </a:rPr>
              <a:t>h2 {color: green; font-size:1.2em; padding:10px;}</a:t>
            </a:r>
            <a:br>
              <a:rPr lang="en-US" sz="2000" b="1" i="0" dirty="0">
                <a:solidFill>
                  <a:srgbClr val="C00000"/>
                </a:solidFill>
                <a:latin typeface="Courier New" panose="02070309020205020404" pitchFamily="49" charset="0"/>
                <a:cs typeface="Courier New" panose="02070309020205020404" pitchFamily="49" charset="0"/>
              </a:rPr>
            </a:br>
            <a:r>
              <a:rPr lang="en-US" sz="2000" b="1" i="0" dirty="0">
                <a:solidFill>
                  <a:srgbClr val="C00000"/>
                </a:solidFill>
                <a:latin typeface="Courier New" panose="02070309020205020404" pitchFamily="49" charset="0"/>
                <a:cs typeface="Courier New" panose="02070309020205020404" pitchFamily="49" charset="0"/>
              </a:rPr>
              <a:t>h2#main { color: red; }</a:t>
            </a:r>
            <a:br>
              <a:rPr lang="en-US" sz="2000" b="1" i="0" dirty="0">
                <a:solidFill>
                  <a:srgbClr val="C00000"/>
                </a:solidFill>
                <a:latin typeface="Courier New" panose="02070309020205020404" pitchFamily="49" charset="0"/>
                <a:cs typeface="Courier New" panose="02070309020205020404" pitchFamily="49" charset="0"/>
              </a:rPr>
            </a:br>
            <a:r>
              <a:rPr lang="en-US" sz="2000" b="1" i="0" dirty="0">
                <a:solidFill>
                  <a:srgbClr val="C00000"/>
                </a:solidFill>
                <a:latin typeface="Courier New" panose="02070309020205020404" pitchFamily="49" charset="0"/>
                <a:cs typeface="Courier New" panose="02070309020205020404" pitchFamily="49" charset="0"/>
              </a:rPr>
              <a:t>h2.navigation {color: blue;}</a:t>
            </a:r>
          </a:p>
          <a:p>
            <a:pPr marL="0" indent="0">
              <a:buNone/>
            </a:pPr>
            <a:endParaRPr lang="en-US" sz="2000" b="1" i="0" dirty="0">
              <a:solidFill>
                <a:srgbClr val="C00000"/>
              </a:solidFill>
              <a:latin typeface="Courier New" panose="02070309020205020404" pitchFamily="49" charset="0"/>
              <a:cs typeface="Courier New" panose="02070309020205020404" pitchFamily="49" charset="0"/>
            </a:endParaRPr>
          </a:p>
        </p:txBody>
      </p:sp>
      <p:sp>
        <p:nvSpPr>
          <p:cNvPr id="5" name="TextBox 4"/>
          <p:cNvSpPr txBox="1"/>
          <p:nvPr/>
        </p:nvSpPr>
        <p:spPr>
          <a:xfrm>
            <a:off x="654050" y="5249863"/>
            <a:ext cx="7239000" cy="830997"/>
          </a:xfrm>
          <a:prstGeom prst="rect">
            <a:avLst/>
          </a:prstGeom>
          <a:noFill/>
        </p:spPr>
        <p:txBody>
          <a:bodyPr wrap="square" rtlCol="0">
            <a:spAutoFit/>
          </a:bodyPr>
          <a:lstStyle/>
          <a:p>
            <a:r>
              <a:rPr lang="en-US" sz="2400" i="1" dirty="0">
                <a:solidFill>
                  <a:schemeClr val="tx1"/>
                </a:solidFill>
                <a:latin typeface="Gill Sans MT" panose="020B0502020104020203" pitchFamily="34" charset="0"/>
                <a:cs typeface="+mn-cs"/>
              </a:rPr>
              <a:t>What would be the format for h2?</a:t>
            </a:r>
          </a:p>
          <a:p>
            <a:r>
              <a:rPr lang="en-US" sz="2400" i="1" dirty="0">
                <a:solidFill>
                  <a:schemeClr val="tx1"/>
                </a:solidFill>
                <a:latin typeface="Gill Sans MT" panose="020B0502020104020203" pitchFamily="34" charset="0"/>
                <a:cs typeface="+mn-cs"/>
              </a:rPr>
              <a:t>Font-size? Margin? Padding? Color?</a:t>
            </a:r>
          </a:p>
        </p:txBody>
      </p:sp>
    </p:spTree>
    <p:extLst>
      <p:ext uri="{BB962C8B-B14F-4D97-AF65-F5344CB8AC3E}">
        <p14:creationId xmlns:p14="http://schemas.microsoft.com/office/powerpoint/2010/main" val="16813271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a:t>
            </a:r>
            <a:endParaRPr lang="en-US" dirty="0"/>
          </a:p>
        </p:txBody>
      </p:sp>
      <p:sp>
        <p:nvSpPr>
          <p:cNvPr id="3" name="Content Placeholder 2"/>
          <p:cNvSpPr>
            <a:spLocks noGrp="1"/>
          </p:cNvSpPr>
          <p:nvPr>
            <p:ph idx="1"/>
          </p:nvPr>
        </p:nvSpPr>
        <p:spPr/>
        <p:txBody>
          <a:bodyPr/>
          <a:lstStyle/>
          <a:p>
            <a:r>
              <a:rPr lang="en-US" dirty="0"/>
              <a:t>font-size: 1.2em; /* author wins over browser */</a:t>
            </a:r>
          </a:p>
          <a:p>
            <a:r>
              <a:rPr lang="en-US" dirty="0"/>
              <a:t>margin: .3em 0; /* specified only by browser */</a:t>
            </a:r>
          </a:p>
          <a:p>
            <a:r>
              <a:rPr lang="en-US" dirty="0"/>
              <a:t>padding: 10px; ; /* specified only by author */</a:t>
            </a:r>
          </a:p>
          <a:p>
            <a:r>
              <a:rPr lang="en-US" dirty="0"/>
              <a:t>color: brown; /* user wins due to !important */</a:t>
            </a:r>
          </a:p>
        </p:txBody>
      </p:sp>
    </p:spTree>
    <p:extLst>
      <p:ext uri="{BB962C8B-B14F-4D97-AF65-F5344CB8AC3E}">
        <p14:creationId xmlns:p14="http://schemas.microsoft.com/office/powerpoint/2010/main" val="1464743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95588-9386-4BB2-BDDA-933018B2154C}"/>
              </a:ext>
            </a:extLst>
          </p:cNvPr>
          <p:cNvSpPr>
            <a:spLocks noGrp="1"/>
          </p:cNvSpPr>
          <p:nvPr>
            <p:ph type="title"/>
          </p:nvPr>
        </p:nvSpPr>
        <p:spPr>
          <a:xfrm>
            <a:off x="628650" y="365125"/>
            <a:ext cx="7886700" cy="701675"/>
          </a:xfrm>
        </p:spPr>
        <p:txBody>
          <a:bodyPr/>
          <a:lstStyle/>
          <a:p>
            <a:r>
              <a:rPr lang="en-US" dirty="0"/>
              <a:t>What is CSS?</a:t>
            </a:r>
          </a:p>
        </p:txBody>
      </p:sp>
      <p:sp>
        <p:nvSpPr>
          <p:cNvPr id="13315" name="Content Placeholder 2">
            <a:extLst>
              <a:ext uri="{FF2B5EF4-FFF2-40B4-BE49-F238E27FC236}">
                <a16:creationId xmlns:a16="http://schemas.microsoft.com/office/drawing/2014/main" id="{A37ECBFA-B8AD-4F4A-82B5-58943561287B}"/>
              </a:ext>
            </a:extLst>
          </p:cNvPr>
          <p:cNvSpPr>
            <a:spLocks noGrp="1"/>
          </p:cNvSpPr>
          <p:nvPr>
            <p:ph idx="1"/>
          </p:nvPr>
        </p:nvSpPr>
        <p:spPr>
          <a:xfrm>
            <a:off x="628650" y="1287463"/>
            <a:ext cx="7886700" cy="4889500"/>
          </a:xfrm>
        </p:spPr>
        <p:txBody>
          <a:bodyPr/>
          <a:lstStyle/>
          <a:p>
            <a:r>
              <a:rPr lang="en-US" altLang="en-US" dirty="0"/>
              <a:t>Cascading Style Sheet</a:t>
            </a:r>
          </a:p>
          <a:p>
            <a:pPr lvl="1"/>
            <a:r>
              <a:rPr lang="en-US" altLang="en-US" dirty="0"/>
              <a:t>Stylesheet Language</a:t>
            </a:r>
          </a:p>
          <a:p>
            <a:pPr lvl="2"/>
            <a:r>
              <a:rPr lang="en-US" altLang="en-US" dirty="0"/>
              <a:t>Standards-based set of properties and attributes to define styles</a:t>
            </a:r>
          </a:p>
          <a:p>
            <a:pPr lvl="1"/>
            <a:r>
              <a:rPr lang="en-US" altLang="en-US" dirty="0"/>
              <a:t>To describe the presentation a document written in a </a:t>
            </a:r>
            <a:br>
              <a:rPr lang="en-US" altLang="en-US" dirty="0"/>
            </a:br>
            <a:r>
              <a:rPr lang="en-US" altLang="en-US" dirty="0"/>
              <a:t>‘markup language’ like HTML or XML</a:t>
            </a:r>
          </a:p>
          <a:p>
            <a:pPr lvl="2"/>
            <a:r>
              <a:rPr lang="en-US" altLang="en-US" dirty="0"/>
              <a:t>Markup encoding:  &lt;p&gt;My paragraph here.&lt;/p&gt;</a:t>
            </a:r>
          </a:p>
          <a:p>
            <a:pPr lvl="2"/>
            <a:r>
              <a:rPr lang="en-US" altLang="en-US" dirty="0"/>
              <a:t>Defines the style of how things in &lt;p&gt; tags appear.</a:t>
            </a:r>
          </a:p>
          <a:p>
            <a:pPr lvl="2"/>
            <a:r>
              <a:rPr lang="en-US" altLang="en-US" dirty="0"/>
              <a:t>Font, color, size, margins, etc.	</a:t>
            </a:r>
          </a:p>
          <a:p>
            <a:pPr lvl="1"/>
            <a:r>
              <a:rPr lang="en-US" altLang="en-US" dirty="0"/>
              <a:t>Cascading</a:t>
            </a:r>
          </a:p>
          <a:p>
            <a:pPr lvl="2"/>
            <a:r>
              <a:rPr lang="en-US" altLang="en-US" dirty="0"/>
              <a:t>Rules to determine how to  apply markup that contains other markup</a:t>
            </a:r>
          </a:p>
          <a:p>
            <a:pPr lvl="2"/>
            <a:endParaRPr lang="en-US" altLang="en-US" dirty="0"/>
          </a:p>
        </p:txBody>
      </p:sp>
      <p:pic>
        <p:nvPicPr>
          <p:cNvPr id="13316" name="Picture 4">
            <a:extLst>
              <a:ext uri="{FF2B5EF4-FFF2-40B4-BE49-F238E27FC236}">
                <a16:creationId xmlns:a16="http://schemas.microsoft.com/office/drawing/2014/main" id="{043B69B8-55D8-44F3-9DBE-FDF7335B85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4343400"/>
            <a:ext cx="4805363"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2"/>
          <p:cNvSpPr>
            <a:spLocks noGrp="1"/>
          </p:cNvSpPr>
          <p:nvPr>
            <p:ph type="title"/>
          </p:nvPr>
        </p:nvSpPr>
        <p:spPr/>
        <p:txBody>
          <a:bodyPr/>
          <a:lstStyle/>
          <a:p>
            <a:pPr eaLnBrk="1" hangingPunct="1"/>
            <a:r>
              <a:rPr altLang="en-US"/>
              <a:t>Property Value Forms</a:t>
            </a:r>
          </a:p>
        </p:txBody>
      </p:sp>
      <p:sp>
        <p:nvSpPr>
          <p:cNvPr id="8" name="Content Placeholder 7"/>
          <p:cNvSpPr>
            <a:spLocks noGrp="1"/>
          </p:cNvSpPr>
          <p:nvPr>
            <p:ph sz="half" idx="1"/>
          </p:nvPr>
        </p:nvSpPr>
        <p:spPr>
          <a:xfrm>
            <a:off x="628650" y="1246188"/>
            <a:ext cx="3886200" cy="4930775"/>
          </a:xfrm>
        </p:spPr>
        <p:txBody>
          <a:bodyPr/>
          <a:lstStyle/>
          <a:p>
            <a:pPr marL="0" indent="0" eaLnBrk="1" hangingPunct="1">
              <a:buFont typeface="Arial" panose="020B0604020202020204" pitchFamily="34" charset="0"/>
              <a:buNone/>
              <a:defRPr/>
            </a:pPr>
            <a:r>
              <a:rPr lang="en-US" b="1" i="0" dirty="0"/>
              <a:t>There are 60 different properties in 7 categories:</a:t>
            </a:r>
          </a:p>
          <a:p>
            <a:pPr marL="0" indent="0" eaLnBrk="1" hangingPunct="1">
              <a:buFont typeface="Arial" panose="020B0604020202020204" pitchFamily="34" charset="0"/>
              <a:buNone/>
              <a:defRPr/>
            </a:pPr>
            <a:r>
              <a:rPr lang="en-US" i="0" dirty="0"/>
              <a:t>   - Fonts</a:t>
            </a:r>
          </a:p>
          <a:p>
            <a:pPr marL="0" indent="0" eaLnBrk="1" hangingPunct="1">
              <a:buFont typeface="Arial" panose="020B0604020202020204" pitchFamily="34" charset="0"/>
              <a:buNone/>
              <a:defRPr/>
            </a:pPr>
            <a:r>
              <a:rPr lang="en-US" i="0" dirty="0"/>
              <a:t>   - Lists </a:t>
            </a:r>
          </a:p>
          <a:p>
            <a:pPr marL="0" indent="0" eaLnBrk="1" hangingPunct="1">
              <a:buFont typeface="Arial" panose="020B0604020202020204" pitchFamily="34" charset="0"/>
              <a:buNone/>
              <a:defRPr/>
            </a:pPr>
            <a:r>
              <a:rPr lang="en-US" i="0" dirty="0"/>
              <a:t>   - Alignment of text</a:t>
            </a:r>
          </a:p>
          <a:p>
            <a:pPr marL="0" indent="0" eaLnBrk="1" hangingPunct="1">
              <a:buFont typeface="Arial" panose="020B0604020202020204" pitchFamily="34" charset="0"/>
              <a:buNone/>
              <a:defRPr/>
            </a:pPr>
            <a:r>
              <a:rPr lang="en-US" i="0" dirty="0"/>
              <a:t>   - Margins</a:t>
            </a:r>
          </a:p>
          <a:p>
            <a:pPr marL="0" indent="0" eaLnBrk="1" hangingPunct="1">
              <a:buFont typeface="Arial" panose="020B0604020202020204" pitchFamily="34" charset="0"/>
              <a:buNone/>
              <a:defRPr/>
            </a:pPr>
            <a:r>
              <a:rPr lang="en-US" i="0" dirty="0"/>
              <a:t>   - Colors </a:t>
            </a:r>
          </a:p>
          <a:p>
            <a:pPr marL="0" indent="0" eaLnBrk="1" hangingPunct="1">
              <a:buFont typeface="Arial" panose="020B0604020202020204" pitchFamily="34" charset="0"/>
              <a:buNone/>
              <a:defRPr/>
            </a:pPr>
            <a:r>
              <a:rPr lang="en-US" i="0" dirty="0"/>
              <a:t>   - Backgrounds</a:t>
            </a:r>
          </a:p>
          <a:p>
            <a:pPr marL="0" indent="0" eaLnBrk="1" hangingPunct="1">
              <a:buFont typeface="Arial" panose="020B0604020202020204" pitchFamily="34" charset="0"/>
              <a:buNone/>
              <a:defRPr/>
            </a:pPr>
            <a:r>
              <a:rPr lang="en-US" i="0" dirty="0"/>
              <a:t>   - Borders</a:t>
            </a:r>
          </a:p>
          <a:p>
            <a:pPr eaLnBrk="1" hangingPunct="1">
              <a:defRPr/>
            </a:pPr>
            <a:endParaRPr lang="en-US" dirty="0"/>
          </a:p>
        </p:txBody>
      </p:sp>
      <p:sp>
        <p:nvSpPr>
          <p:cNvPr id="52228" name="Content Placeholder 8"/>
          <p:cNvSpPr>
            <a:spLocks noGrp="1"/>
          </p:cNvSpPr>
          <p:nvPr>
            <p:ph sz="half" idx="2"/>
          </p:nvPr>
        </p:nvSpPr>
        <p:spPr>
          <a:xfrm>
            <a:off x="4629150" y="1246188"/>
            <a:ext cx="4438650" cy="5611812"/>
          </a:xfrm>
        </p:spPr>
        <p:txBody>
          <a:bodyPr/>
          <a:lstStyle/>
          <a:p>
            <a:pPr marL="0" indent="0" eaLnBrk="1" hangingPunct="1">
              <a:buFont typeface="Arial" panose="020B0604020202020204" pitchFamily="34" charset="0"/>
              <a:buNone/>
            </a:pPr>
            <a:r>
              <a:rPr lang="en-US" altLang="en-US" b="1"/>
              <a:t>Property Value Forms</a:t>
            </a:r>
          </a:p>
          <a:p>
            <a:pPr marL="0" indent="0" eaLnBrk="1" hangingPunct="1">
              <a:buFont typeface="Arial" panose="020B0604020202020204" pitchFamily="34" charset="0"/>
              <a:buNone/>
            </a:pPr>
            <a:r>
              <a:rPr lang="en-US" altLang="en-US"/>
              <a:t>- Not case sensitive</a:t>
            </a:r>
          </a:p>
          <a:p>
            <a:pPr marL="0" indent="0" eaLnBrk="1" hangingPunct="1">
              <a:buFont typeface="Arial" panose="020B0604020202020204" pitchFamily="34" charset="0"/>
              <a:buNone/>
            </a:pPr>
            <a:r>
              <a:rPr lang="en-US" altLang="en-US"/>
              <a:t> - Length - numbers, maybe with decimal points</a:t>
            </a:r>
          </a:p>
          <a:p>
            <a:pPr marL="0" indent="0" eaLnBrk="1" hangingPunct="1">
              <a:buFont typeface="Arial" panose="020B0604020202020204" pitchFamily="34" charset="0"/>
              <a:buNone/>
            </a:pPr>
            <a:r>
              <a:rPr lang="en-US" altLang="en-US"/>
              <a:t>- Units:</a:t>
            </a:r>
          </a:p>
          <a:p>
            <a:pPr marL="0" indent="0" eaLnBrk="1" hangingPunct="1">
              <a:buFont typeface="Arial" panose="020B0604020202020204" pitchFamily="34" charset="0"/>
              <a:buNone/>
            </a:pPr>
            <a:r>
              <a:rPr lang="en-US" altLang="en-US"/>
              <a:t>         </a:t>
            </a:r>
            <a:r>
              <a:rPr lang="en-US" altLang="en-US">
                <a:latin typeface="Courier New" panose="02070309020205020404" pitchFamily="49" charset="0"/>
              </a:rPr>
              <a:t>px</a:t>
            </a:r>
            <a:r>
              <a:rPr lang="en-US" altLang="en-US"/>
              <a:t> - pixels</a:t>
            </a:r>
          </a:p>
          <a:p>
            <a:pPr marL="0" indent="0" eaLnBrk="1" hangingPunct="1">
              <a:buFont typeface="Arial" panose="020B0604020202020204" pitchFamily="34" charset="0"/>
              <a:buNone/>
            </a:pPr>
            <a:r>
              <a:rPr lang="en-US" altLang="en-US"/>
              <a:t>         </a:t>
            </a:r>
            <a:r>
              <a:rPr lang="en-US" altLang="en-US">
                <a:latin typeface="Courier New" panose="02070309020205020404" pitchFamily="49" charset="0"/>
              </a:rPr>
              <a:t>in</a:t>
            </a:r>
            <a:r>
              <a:rPr lang="en-US" altLang="en-US"/>
              <a:t> - inches</a:t>
            </a:r>
          </a:p>
          <a:p>
            <a:pPr marL="0" indent="0" eaLnBrk="1" hangingPunct="1">
              <a:buFont typeface="Arial" panose="020B0604020202020204" pitchFamily="34" charset="0"/>
              <a:buNone/>
            </a:pPr>
            <a:r>
              <a:rPr lang="en-US" altLang="en-US"/>
              <a:t>         </a:t>
            </a:r>
            <a:r>
              <a:rPr lang="en-US" altLang="en-US">
                <a:latin typeface="Courier New" panose="02070309020205020404" pitchFamily="49" charset="0"/>
              </a:rPr>
              <a:t>cm</a:t>
            </a:r>
            <a:r>
              <a:rPr lang="en-US" altLang="en-US"/>
              <a:t> - centimeters</a:t>
            </a:r>
          </a:p>
          <a:p>
            <a:pPr marL="0" indent="0" eaLnBrk="1" hangingPunct="1">
              <a:buFont typeface="Arial" panose="020B0604020202020204" pitchFamily="34" charset="0"/>
              <a:buNone/>
            </a:pPr>
            <a:r>
              <a:rPr lang="en-US" altLang="en-US"/>
              <a:t>         </a:t>
            </a:r>
            <a:r>
              <a:rPr lang="en-US" altLang="en-US">
                <a:latin typeface="Courier New" panose="02070309020205020404" pitchFamily="49" charset="0"/>
              </a:rPr>
              <a:t>mm</a:t>
            </a:r>
            <a:r>
              <a:rPr lang="en-US" altLang="en-US"/>
              <a:t> - millimeters</a:t>
            </a:r>
          </a:p>
          <a:p>
            <a:pPr marL="0" indent="0" eaLnBrk="1" hangingPunct="1">
              <a:buFont typeface="Arial" panose="020B0604020202020204" pitchFamily="34" charset="0"/>
              <a:buNone/>
            </a:pPr>
            <a:r>
              <a:rPr lang="en-US" altLang="en-US"/>
              <a:t>         </a:t>
            </a:r>
            <a:r>
              <a:rPr lang="en-US" altLang="en-US">
                <a:latin typeface="Courier New" panose="02070309020205020404" pitchFamily="49" charset="0"/>
              </a:rPr>
              <a:t>pt</a:t>
            </a:r>
            <a:r>
              <a:rPr lang="en-US" altLang="en-US"/>
              <a:t> - points</a:t>
            </a:r>
          </a:p>
          <a:p>
            <a:pPr marL="0" indent="0" eaLnBrk="1" hangingPunct="1">
              <a:buFont typeface="Arial" panose="020B0604020202020204" pitchFamily="34" charset="0"/>
              <a:buNone/>
            </a:pPr>
            <a:r>
              <a:rPr lang="en-US" altLang="en-US"/>
              <a:t>         </a:t>
            </a:r>
            <a:r>
              <a:rPr lang="en-US" altLang="en-US">
                <a:latin typeface="Courier New" panose="02070309020205020404" pitchFamily="49" charset="0"/>
              </a:rPr>
              <a:t>pc</a:t>
            </a:r>
            <a:r>
              <a:rPr lang="en-US" altLang="en-US"/>
              <a:t> - picas (12 points)</a:t>
            </a:r>
          </a:p>
          <a:p>
            <a:pPr marL="0" indent="0" eaLnBrk="1" hangingPunct="1">
              <a:buFont typeface="Arial" panose="020B0604020202020204" pitchFamily="34" charset="0"/>
              <a:buNone/>
            </a:pPr>
            <a:r>
              <a:rPr lang="en-US" altLang="en-US"/>
              <a:t>         </a:t>
            </a:r>
            <a:r>
              <a:rPr lang="en-US" altLang="en-US">
                <a:latin typeface="Courier New" panose="02070309020205020404" pitchFamily="49" charset="0"/>
              </a:rPr>
              <a:t>em</a:t>
            </a:r>
            <a:r>
              <a:rPr lang="en-US" altLang="en-US"/>
              <a:t> - height of the letter ‘m’</a:t>
            </a:r>
          </a:p>
          <a:p>
            <a:pPr marL="0" indent="0" eaLnBrk="1" hangingPunct="1">
              <a:buFont typeface="Arial" panose="020B0604020202020204" pitchFamily="34" charset="0"/>
              <a:buNone/>
            </a:pPr>
            <a:r>
              <a:rPr lang="en-US" altLang="en-US"/>
              <a:t>         </a:t>
            </a:r>
            <a:r>
              <a:rPr lang="en-US" altLang="en-US">
                <a:latin typeface="Courier New" panose="02070309020205020404" pitchFamily="49" charset="0"/>
              </a:rPr>
              <a:t>ex</a:t>
            </a:r>
            <a:r>
              <a:rPr lang="en-US" altLang="en-US"/>
              <a:t> - height of the letter ‘x’</a:t>
            </a:r>
          </a:p>
          <a:p>
            <a:pPr marL="0" indent="0" eaLnBrk="1" hangingPunct="1">
              <a:buFont typeface="Arial" panose="020B0604020202020204" pitchFamily="34" charset="0"/>
              <a:buNone/>
            </a:pPr>
            <a:endParaRPr lang="en-US" altLang="en-US"/>
          </a:p>
          <a:p>
            <a:pPr marL="0" indent="0" eaLnBrk="1" hangingPunct="1">
              <a:buFont typeface="Arial" panose="020B0604020202020204" pitchFamily="34" charset="0"/>
              <a:buNone/>
            </a:pPr>
            <a:endParaRPr lang="en-US" altLang="en-US"/>
          </a:p>
        </p:txBody>
      </p:sp>
    </p:spTree>
    <p:extLst>
      <p:ext uri="{BB962C8B-B14F-4D97-AF65-F5344CB8AC3E}">
        <p14:creationId xmlns:p14="http://schemas.microsoft.com/office/powerpoint/2010/main" val="40640274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5"/>
          <p:cNvSpPr>
            <a:spLocks noGrp="1"/>
          </p:cNvSpPr>
          <p:nvPr>
            <p:ph type="title"/>
          </p:nvPr>
        </p:nvSpPr>
        <p:spPr/>
        <p:txBody>
          <a:bodyPr/>
          <a:lstStyle/>
          <a:p>
            <a:pPr eaLnBrk="1" hangingPunct="1"/>
            <a:r>
              <a:rPr altLang="en-US"/>
              <a:t>Property Value Forms </a:t>
            </a:r>
            <a:r>
              <a:rPr altLang="en-US" sz="2800"/>
              <a:t>(continued)</a:t>
            </a:r>
            <a:endParaRPr altLang="en-US"/>
          </a:p>
        </p:txBody>
      </p:sp>
      <p:sp>
        <p:nvSpPr>
          <p:cNvPr id="7" name="Content Placeholder 6"/>
          <p:cNvSpPr>
            <a:spLocks noGrp="1"/>
          </p:cNvSpPr>
          <p:nvPr>
            <p:ph idx="1"/>
          </p:nvPr>
        </p:nvSpPr>
        <p:spPr/>
        <p:txBody>
          <a:bodyPr/>
          <a:lstStyle/>
          <a:p>
            <a:pPr eaLnBrk="1" hangingPunct="1">
              <a:defRPr/>
            </a:pPr>
            <a:r>
              <a:rPr lang="en-US" i="0" dirty="0"/>
              <a:t>Percentage - just a number followed immediately by a percent sign</a:t>
            </a:r>
          </a:p>
          <a:p>
            <a:pPr eaLnBrk="1" hangingPunct="1">
              <a:defRPr/>
            </a:pPr>
            <a:r>
              <a:rPr lang="en-US" i="0" dirty="0"/>
              <a:t>URL values</a:t>
            </a:r>
          </a:p>
          <a:p>
            <a:pPr marL="0" indent="0" eaLnBrk="1" hangingPunct="1">
              <a:buFont typeface="Arial" panose="020B0604020202020204" pitchFamily="34" charset="0"/>
              <a:buNone/>
              <a:defRPr/>
            </a:pPr>
            <a:r>
              <a:rPr lang="en-US" i="0" dirty="0"/>
              <a:t>    - </a:t>
            </a:r>
            <a:r>
              <a:rPr lang="en-US" i="0" dirty="0" err="1"/>
              <a:t>url</a:t>
            </a:r>
            <a:r>
              <a:rPr lang="en-US" i="0" dirty="0"/>
              <a:t>(protocol://server/pathname)</a:t>
            </a:r>
          </a:p>
          <a:p>
            <a:pPr eaLnBrk="1" hangingPunct="1">
              <a:defRPr/>
            </a:pPr>
            <a:r>
              <a:rPr lang="en-US" i="0" dirty="0"/>
              <a:t>Colors</a:t>
            </a:r>
          </a:p>
          <a:p>
            <a:pPr marL="0" indent="0" eaLnBrk="1" hangingPunct="1">
              <a:buFont typeface="Arial" panose="020B0604020202020204" pitchFamily="34" charset="0"/>
              <a:buNone/>
              <a:defRPr/>
            </a:pPr>
            <a:r>
              <a:rPr lang="en-US" i="0" dirty="0"/>
              <a:t>            - Color name</a:t>
            </a:r>
          </a:p>
          <a:p>
            <a:pPr marL="0" indent="0" eaLnBrk="1" hangingPunct="1">
              <a:buFont typeface="Arial" panose="020B0604020202020204" pitchFamily="34" charset="0"/>
              <a:buNone/>
              <a:defRPr/>
            </a:pPr>
            <a:r>
              <a:rPr lang="en-US" i="0" dirty="0"/>
              <a:t>            - </a:t>
            </a:r>
            <a:r>
              <a:rPr lang="en-US" i="0" dirty="0" err="1"/>
              <a:t>rgb</a:t>
            </a:r>
            <a:r>
              <a:rPr lang="en-US" i="0" dirty="0"/>
              <a:t>(n1, n2, n3)</a:t>
            </a:r>
          </a:p>
          <a:p>
            <a:pPr marL="0" indent="0" eaLnBrk="1" hangingPunct="1">
              <a:buFont typeface="Arial" panose="020B0604020202020204" pitchFamily="34" charset="0"/>
              <a:buNone/>
              <a:defRPr/>
            </a:pPr>
            <a:r>
              <a:rPr lang="en-US" i="0" dirty="0"/>
              <a:t>            - Numbers can be decimal or percentages</a:t>
            </a:r>
          </a:p>
          <a:p>
            <a:pPr marL="0" indent="0" eaLnBrk="1" hangingPunct="1">
              <a:buFont typeface="Arial" panose="020B0604020202020204" pitchFamily="34" charset="0"/>
              <a:buNone/>
              <a:defRPr/>
            </a:pPr>
            <a:r>
              <a:rPr lang="en-US" i="0" dirty="0"/>
              <a:t>            - Hex form: #XXXXXX</a:t>
            </a:r>
          </a:p>
          <a:p>
            <a:pPr eaLnBrk="1" hangingPunct="1">
              <a:defRPr/>
            </a:pPr>
            <a:endParaRPr lang="en-US" i="0" dirty="0"/>
          </a:p>
        </p:txBody>
      </p:sp>
    </p:spTree>
    <p:extLst>
      <p:ext uri="{BB962C8B-B14F-4D97-AF65-F5344CB8AC3E}">
        <p14:creationId xmlns:p14="http://schemas.microsoft.com/office/powerpoint/2010/main" val="6131215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pPr eaLnBrk="1" hangingPunct="1"/>
            <a:r>
              <a:rPr altLang="en-US"/>
              <a:t>Font Properties</a:t>
            </a:r>
          </a:p>
        </p:txBody>
      </p:sp>
      <p:sp>
        <p:nvSpPr>
          <p:cNvPr id="3" name="Content Placeholder 2"/>
          <p:cNvSpPr>
            <a:spLocks noGrp="1"/>
          </p:cNvSpPr>
          <p:nvPr>
            <p:ph idx="1"/>
          </p:nvPr>
        </p:nvSpPr>
        <p:spPr/>
        <p:txBody>
          <a:bodyPr/>
          <a:lstStyle/>
          <a:p>
            <a:pPr eaLnBrk="1" hangingPunct="1">
              <a:defRPr/>
            </a:pPr>
            <a:r>
              <a:rPr lang="en-US" dirty="0">
                <a:latin typeface="Courier New" panose="02070309020205020404" pitchFamily="49" charset="0"/>
              </a:rPr>
              <a:t>font-family</a:t>
            </a:r>
          </a:p>
          <a:p>
            <a:pPr marL="0" indent="0" eaLnBrk="1" hangingPunct="1">
              <a:buFont typeface="Arial" panose="020B0604020202020204" pitchFamily="34" charset="0"/>
              <a:buNone/>
              <a:defRPr/>
            </a:pPr>
            <a:endParaRPr lang="en-US" dirty="0">
              <a:latin typeface="Courier New" panose="02070309020205020404" pitchFamily="49" charset="0"/>
            </a:endParaRPr>
          </a:p>
          <a:p>
            <a:pPr eaLnBrk="1" hangingPunct="1">
              <a:defRPr/>
            </a:pPr>
            <a:r>
              <a:rPr lang="en-US" i="0" dirty="0"/>
              <a:t>Value is a list of font names - browser uses the first in the list it has</a:t>
            </a:r>
          </a:p>
          <a:p>
            <a:pPr lvl="1" eaLnBrk="1" hangingPunct="1">
              <a:defRPr/>
            </a:pPr>
            <a:r>
              <a:rPr lang="en-US" dirty="0">
                <a:latin typeface="Courier New" panose="02070309020205020404" pitchFamily="49" charset="0"/>
              </a:rPr>
              <a:t>font-family: Arial, Helvetica, </a:t>
            </a:r>
            <a:r>
              <a:rPr lang="en-US" dirty="0" err="1">
                <a:latin typeface="Courier New" panose="02070309020205020404" pitchFamily="49" charset="0"/>
              </a:rPr>
              <a:t>Futura</a:t>
            </a:r>
            <a:endParaRPr lang="en-US" dirty="0">
              <a:latin typeface="Courier New" panose="02070309020205020404" pitchFamily="49" charset="0"/>
            </a:endParaRPr>
          </a:p>
          <a:p>
            <a:pPr marL="342900" lvl="1" indent="0" eaLnBrk="1" hangingPunct="1">
              <a:buFont typeface="Arial" panose="020B0604020202020204" pitchFamily="34" charset="0"/>
              <a:buNone/>
              <a:defRPr/>
            </a:pPr>
            <a:endParaRPr lang="en-US" dirty="0"/>
          </a:p>
          <a:p>
            <a:pPr eaLnBrk="1" hangingPunct="1">
              <a:defRPr/>
            </a:pPr>
            <a:r>
              <a:rPr lang="en-US" dirty="0"/>
              <a:t>Generic fonts: </a:t>
            </a:r>
            <a:r>
              <a:rPr lang="en-US" dirty="0">
                <a:latin typeface="Courier New" panose="02070309020205020404" pitchFamily="49" charset="0"/>
              </a:rPr>
              <a:t>serif</a:t>
            </a:r>
            <a:r>
              <a:rPr lang="en-US" dirty="0"/>
              <a:t>, </a:t>
            </a:r>
            <a:r>
              <a:rPr lang="en-US" dirty="0">
                <a:latin typeface="Courier New" panose="02070309020205020404" pitchFamily="49" charset="0"/>
              </a:rPr>
              <a:t>sans-serif</a:t>
            </a:r>
            <a:r>
              <a:rPr lang="en-US" dirty="0"/>
              <a:t>, </a:t>
            </a:r>
            <a:r>
              <a:rPr lang="en-US" dirty="0">
                <a:latin typeface="Courier New" panose="02070309020205020404" pitchFamily="49" charset="0"/>
              </a:rPr>
              <a:t>cursive</a:t>
            </a:r>
            <a:r>
              <a:rPr lang="en-US" dirty="0"/>
              <a:t>, </a:t>
            </a:r>
            <a:r>
              <a:rPr lang="en-US" dirty="0">
                <a:latin typeface="Courier New" panose="02070309020205020404" pitchFamily="49" charset="0"/>
              </a:rPr>
              <a:t>fantasy</a:t>
            </a:r>
            <a:r>
              <a:rPr lang="en-US" dirty="0"/>
              <a:t>, and </a:t>
            </a:r>
            <a:r>
              <a:rPr lang="en-US" dirty="0" err="1">
                <a:latin typeface="Courier New" panose="02070309020205020404" pitchFamily="49" charset="0"/>
              </a:rPr>
              <a:t>monospace</a:t>
            </a:r>
            <a:endParaRPr lang="en-US" dirty="0"/>
          </a:p>
          <a:p>
            <a:pPr eaLnBrk="1" hangingPunct="1">
              <a:defRPr/>
            </a:pPr>
            <a:endParaRPr lang="en-US" dirty="0"/>
          </a:p>
        </p:txBody>
      </p:sp>
    </p:spTree>
    <p:extLst>
      <p:ext uri="{BB962C8B-B14F-4D97-AF65-F5344CB8AC3E}">
        <p14:creationId xmlns:p14="http://schemas.microsoft.com/office/powerpoint/2010/main" val="7480294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pPr eaLnBrk="1" hangingPunct="1"/>
            <a:r>
              <a:rPr altLang="en-US"/>
              <a:t>Font Properties (continued)</a:t>
            </a:r>
          </a:p>
        </p:txBody>
      </p:sp>
      <p:sp>
        <p:nvSpPr>
          <p:cNvPr id="3" name="Content Placeholder 2"/>
          <p:cNvSpPr>
            <a:spLocks noGrp="1"/>
          </p:cNvSpPr>
          <p:nvPr>
            <p:ph idx="1"/>
          </p:nvPr>
        </p:nvSpPr>
        <p:spPr/>
        <p:txBody>
          <a:bodyPr/>
          <a:lstStyle/>
          <a:p>
            <a:pPr eaLnBrk="1" hangingPunct="1">
              <a:defRPr/>
            </a:pPr>
            <a:r>
              <a:rPr lang="en-US" dirty="0">
                <a:latin typeface="Courier New" pitchFamily="49" charset="0"/>
              </a:rPr>
              <a:t>font-size</a:t>
            </a:r>
          </a:p>
          <a:p>
            <a:pPr eaLnBrk="1" hangingPunct="1">
              <a:defRPr/>
            </a:pPr>
            <a:r>
              <a:rPr lang="en-US" dirty="0"/>
              <a:t>Possible values: a length number or a name, such as </a:t>
            </a:r>
            <a:r>
              <a:rPr lang="en-US" dirty="0">
                <a:latin typeface="Courier New" pitchFamily="49" charset="0"/>
              </a:rPr>
              <a:t>smaller</a:t>
            </a:r>
            <a:r>
              <a:rPr lang="en-US" dirty="0"/>
              <a:t>, </a:t>
            </a:r>
            <a:r>
              <a:rPr lang="en-US" dirty="0">
                <a:latin typeface="Courier New" pitchFamily="49" charset="0"/>
              </a:rPr>
              <a:t>xx-large</a:t>
            </a:r>
            <a:r>
              <a:rPr lang="en-US" dirty="0"/>
              <a:t>, etc. </a:t>
            </a:r>
            <a:r>
              <a:rPr lang="en-US" dirty="0">
                <a:solidFill>
                  <a:srgbClr val="C00000"/>
                </a:solidFill>
              </a:rPr>
              <a:t>Percentages and </a:t>
            </a:r>
            <a:r>
              <a:rPr lang="en-US" dirty="0" err="1">
                <a:solidFill>
                  <a:srgbClr val="C00000"/>
                </a:solidFill>
                <a:latin typeface="Courier New" pitchFamily="49" charset="0"/>
                <a:cs typeface="Courier New" pitchFamily="49" charset="0"/>
              </a:rPr>
              <a:t>em</a:t>
            </a:r>
            <a:r>
              <a:rPr lang="en-US" dirty="0">
                <a:solidFill>
                  <a:srgbClr val="C00000"/>
                </a:solidFill>
              </a:rPr>
              <a:t> are the best </a:t>
            </a:r>
          </a:p>
          <a:p>
            <a:pPr eaLnBrk="1" hangingPunct="1">
              <a:defRPr/>
            </a:pPr>
            <a:r>
              <a:rPr lang="en-US" dirty="0"/>
              <a:t>Font variants</a:t>
            </a:r>
          </a:p>
          <a:p>
            <a:pPr lvl="1" eaLnBrk="1" hangingPunct="1">
              <a:defRPr/>
            </a:pPr>
            <a:r>
              <a:rPr lang="en-US" dirty="0"/>
              <a:t>Default is </a:t>
            </a:r>
            <a:r>
              <a:rPr lang="en-US" dirty="0">
                <a:latin typeface="Courier New" pitchFamily="49" charset="0"/>
              </a:rPr>
              <a:t>normal</a:t>
            </a:r>
            <a:r>
              <a:rPr lang="en-US" dirty="0"/>
              <a:t>, but can be set to </a:t>
            </a:r>
            <a:r>
              <a:rPr lang="en-US" dirty="0">
                <a:latin typeface="Courier New" pitchFamily="49" charset="0"/>
              </a:rPr>
              <a:t>small-caps</a:t>
            </a:r>
          </a:p>
          <a:p>
            <a:pPr eaLnBrk="1" hangingPunct="1">
              <a:defRPr/>
            </a:pPr>
            <a:r>
              <a:rPr lang="en-US" dirty="0">
                <a:latin typeface="Courier New" pitchFamily="49" charset="0"/>
              </a:rPr>
              <a:t>font-style</a:t>
            </a:r>
          </a:p>
          <a:p>
            <a:pPr lvl="1" eaLnBrk="1" hangingPunct="1">
              <a:defRPr/>
            </a:pPr>
            <a:r>
              <a:rPr lang="en-US" dirty="0">
                <a:latin typeface="Courier New" pitchFamily="49" charset="0"/>
              </a:rPr>
              <a:t>italic</a:t>
            </a:r>
            <a:r>
              <a:rPr lang="en-US" dirty="0"/>
              <a:t>, </a:t>
            </a:r>
            <a:r>
              <a:rPr lang="en-US" dirty="0">
                <a:latin typeface="Courier New" pitchFamily="49" charset="0"/>
              </a:rPr>
              <a:t>oblique</a:t>
            </a:r>
            <a:r>
              <a:rPr lang="en-US" dirty="0"/>
              <a:t> (useless), </a:t>
            </a:r>
            <a:r>
              <a:rPr lang="en-US" dirty="0">
                <a:latin typeface="Courier New" pitchFamily="49" charset="0"/>
              </a:rPr>
              <a:t>normal</a:t>
            </a:r>
            <a:endParaRPr lang="en-US" dirty="0"/>
          </a:p>
          <a:p>
            <a:pPr lvl="1" eaLnBrk="1" hangingPunct="1">
              <a:defRPr/>
            </a:pPr>
            <a:r>
              <a:rPr lang="en-US" dirty="0">
                <a:latin typeface="Courier New" pitchFamily="49" charset="0"/>
              </a:rPr>
              <a:t>font-weight</a:t>
            </a:r>
            <a:r>
              <a:rPr lang="en-US" dirty="0"/>
              <a:t> - degrees of boldness</a:t>
            </a:r>
          </a:p>
          <a:p>
            <a:pPr lvl="2" eaLnBrk="1" hangingPunct="1">
              <a:defRPr/>
            </a:pPr>
            <a:r>
              <a:rPr lang="en-US" dirty="0">
                <a:latin typeface="Courier New" pitchFamily="49" charset="0"/>
              </a:rPr>
              <a:t>bolder</a:t>
            </a:r>
            <a:r>
              <a:rPr lang="en-US" dirty="0"/>
              <a:t>, </a:t>
            </a:r>
            <a:r>
              <a:rPr lang="en-US" dirty="0">
                <a:latin typeface="Courier New" pitchFamily="49" charset="0"/>
              </a:rPr>
              <a:t>lighter</a:t>
            </a:r>
            <a:r>
              <a:rPr lang="en-US" dirty="0"/>
              <a:t>, </a:t>
            </a:r>
            <a:r>
              <a:rPr lang="en-US" dirty="0">
                <a:latin typeface="Courier New" pitchFamily="49" charset="0"/>
              </a:rPr>
              <a:t>bold</a:t>
            </a:r>
            <a:r>
              <a:rPr lang="en-US" dirty="0"/>
              <a:t>, </a:t>
            </a:r>
            <a:r>
              <a:rPr lang="en-US" dirty="0">
                <a:latin typeface="Courier New" pitchFamily="49" charset="0"/>
              </a:rPr>
              <a:t>normal</a:t>
            </a:r>
            <a:endParaRPr lang="en-US" dirty="0"/>
          </a:p>
          <a:p>
            <a:pPr eaLnBrk="1" hangingPunct="1">
              <a:defRPr/>
            </a:pPr>
            <a:r>
              <a:rPr lang="en-US" dirty="0">
                <a:latin typeface="Courier New" pitchFamily="49" charset="0"/>
              </a:rPr>
              <a:t>font </a:t>
            </a:r>
            <a:r>
              <a:rPr lang="en-US" sz="2800" dirty="0"/>
              <a:t>(shorthand)</a:t>
            </a:r>
          </a:p>
          <a:p>
            <a:pPr marL="342900" lvl="1" indent="0" eaLnBrk="1" hangingPunct="1">
              <a:buFont typeface="Arial" panose="020B0604020202020204" pitchFamily="34" charset="0"/>
              <a:buNone/>
              <a:defRPr/>
            </a:pPr>
            <a:r>
              <a:rPr lang="en-US" dirty="0"/>
              <a:t>For specifying a list of font properties</a:t>
            </a:r>
          </a:p>
          <a:p>
            <a:pPr marL="342900" lvl="1" indent="0" eaLnBrk="1" hangingPunct="1">
              <a:buFont typeface="Arial" panose="020B0604020202020204" pitchFamily="34" charset="0"/>
              <a:buNone/>
              <a:defRPr/>
            </a:pPr>
            <a:r>
              <a:rPr lang="en-US" dirty="0">
                <a:latin typeface="Courier New" pitchFamily="49" charset="0"/>
              </a:rPr>
              <a:t>font: bolder 14pt Arial Helvetica</a:t>
            </a:r>
            <a:endParaRPr lang="en-US" dirty="0"/>
          </a:p>
          <a:p>
            <a:pPr marL="342900" lvl="1" indent="0" eaLnBrk="1" hangingPunct="1">
              <a:buFont typeface="Arial" panose="020B0604020202020204" pitchFamily="34" charset="0"/>
              <a:buNone/>
              <a:defRPr/>
            </a:pPr>
            <a:r>
              <a:rPr lang="en-US" dirty="0"/>
              <a:t>Order must be: style, weight, size, name(s)</a:t>
            </a:r>
          </a:p>
          <a:p>
            <a:pPr eaLnBrk="1" hangingPunct="1">
              <a:defRPr/>
            </a:pPr>
            <a:endParaRPr lang="en-US" dirty="0"/>
          </a:p>
        </p:txBody>
      </p:sp>
    </p:spTree>
    <p:extLst>
      <p:ext uri="{BB962C8B-B14F-4D97-AF65-F5344CB8AC3E}">
        <p14:creationId xmlns:p14="http://schemas.microsoft.com/office/powerpoint/2010/main" val="40161561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pPr eaLnBrk="1" hangingPunct="1"/>
            <a:r>
              <a:rPr altLang="en-US"/>
              <a:t>Text Alignment</a:t>
            </a:r>
          </a:p>
        </p:txBody>
      </p:sp>
      <p:sp>
        <p:nvSpPr>
          <p:cNvPr id="57347" name="Content Placeholder 2"/>
          <p:cNvSpPr>
            <a:spLocks noGrp="1"/>
          </p:cNvSpPr>
          <p:nvPr>
            <p:ph idx="1"/>
          </p:nvPr>
        </p:nvSpPr>
        <p:spPr/>
        <p:txBody>
          <a:bodyPr/>
          <a:lstStyle/>
          <a:p>
            <a:pPr eaLnBrk="1" hangingPunct="1"/>
            <a:r>
              <a:rPr lang="en-US" altLang="en-US" i="0">
                <a:solidFill>
                  <a:srgbClr val="000000"/>
                </a:solidFill>
              </a:rPr>
              <a:t>The </a:t>
            </a:r>
            <a:r>
              <a:rPr lang="en-US" altLang="en-US" i="0">
                <a:solidFill>
                  <a:srgbClr val="000000"/>
                </a:solidFill>
                <a:latin typeface="Courier New" panose="02070309020205020404" pitchFamily="49" charset="0"/>
              </a:rPr>
              <a:t>text-indent</a:t>
            </a:r>
            <a:r>
              <a:rPr lang="en-US" altLang="en-US" i="0">
                <a:solidFill>
                  <a:srgbClr val="000000"/>
                </a:solidFill>
              </a:rPr>
              <a:t> property allows indentation </a:t>
            </a:r>
          </a:p>
          <a:p>
            <a:pPr eaLnBrk="1" hangingPunct="1"/>
            <a:endParaRPr lang="en-US" altLang="en-US" i="0">
              <a:solidFill>
                <a:srgbClr val="000000"/>
              </a:solidFill>
            </a:endParaRPr>
          </a:p>
          <a:p>
            <a:pPr eaLnBrk="1" hangingPunct="1"/>
            <a:r>
              <a:rPr lang="en-US" altLang="en-US" i="0">
                <a:solidFill>
                  <a:srgbClr val="000000"/>
                </a:solidFill>
              </a:rPr>
              <a:t> Takes either a length or a % value</a:t>
            </a:r>
          </a:p>
          <a:p>
            <a:pPr eaLnBrk="1" hangingPunct="1"/>
            <a:endParaRPr lang="en-US" altLang="en-US" i="0">
              <a:solidFill>
                <a:srgbClr val="000000"/>
              </a:solidFill>
            </a:endParaRPr>
          </a:p>
          <a:p>
            <a:pPr eaLnBrk="1" hangingPunct="1"/>
            <a:r>
              <a:rPr lang="en-US" altLang="en-US" i="0">
                <a:solidFill>
                  <a:srgbClr val="000000"/>
                </a:solidFill>
              </a:rPr>
              <a:t> The </a:t>
            </a:r>
            <a:r>
              <a:rPr lang="en-US" altLang="en-US" i="0">
                <a:solidFill>
                  <a:srgbClr val="000000"/>
                </a:solidFill>
                <a:latin typeface="Courier New" panose="02070309020205020404" pitchFamily="49" charset="0"/>
              </a:rPr>
              <a:t>text-align</a:t>
            </a:r>
            <a:r>
              <a:rPr lang="en-US" altLang="en-US" i="0">
                <a:solidFill>
                  <a:srgbClr val="000000"/>
                </a:solidFill>
              </a:rPr>
              <a:t> property has the possible values, </a:t>
            </a:r>
            <a:r>
              <a:rPr lang="en-US" altLang="en-US" i="0">
                <a:solidFill>
                  <a:srgbClr val="000000"/>
                </a:solidFill>
                <a:latin typeface="Courier New" panose="02070309020205020404" pitchFamily="49" charset="0"/>
              </a:rPr>
              <a:t>left</a:t>
            </a:r>
            <a:r>
              <a:rPr lang="en-US" altLang="en-US" i="0">
                <a:solidFill>
                  <a:srgbClr val="000000"/>
                </a:solidFill>
              </a:rPr>
              <a:t> (the default), </a:t>
            </a:r>
            <a:r>
              <a:rPr lang="en-US" altLang="en-US" i="0">
                <a:solidFill>
                  <a:srgbClr val="000000"/>
                </a:solidFill>
                <a:latin typeface="Courier New" panose="02070309020205020404" pitchFamily="49" charset="0"/>
              </a:rPr>
              <a:t>center</a:t>
            </a:r>
            <a:r>
              <a:rPr lang="en-US" altLang="en-US" i="0">
                <a:solidFill>
                  <a:srgbClr val="000000"/>
                </a:solidFill>
              </a:rPr>
              <a:t>, </a:t>
            </a:r>
            <a:r>
              <a:rPr lang="en-US" altLang="en-US" i="0">
                <a:solidFill>
                  <a:srgbClr val="000000"/>
                </a:solidFill>
                <a:latin typeface="Courier New" panose="02070309020205020404" pitchFamily="49" charset="0"/>
              </a:rPr>
              <a:t>right</a:t>
            </a:r>
            <a:r>
              <a:rPr lang="en-US" altLang="en-US" i="0">
                <a:solidFill>
                  <a:srgbClr val="000000"/>
                </a:solidFill>
              </a:rPr>
              <a:t>, or </a:t>
            </a:r>
            <a:r>
              <a:rPr lang="en-US" altLang="en-US" i="0">
                <a:solidFill>
                  <a:srgbClr val="000000"/>
                </a:solidFill>
                <a:latin typeface="Courier New" panose="02070309020205020404" pitchFamily="49" charset="0"/>
              </a:rPr>
              <a:t>justify</a:t>
            </a:r>
          </a:p>
          <a:p>
            <a:pPr eaLnBrk="1" hangingPunct="1"/>
            <a:endParaRPr lang="en-US" altLang="en-US" i="0">
              <a:solidFill>
                <a:srgbClr val="000000"/>
              </a:solidFill>
            </a:endParaRPr>
          </a:p>
          <a:p>
            <a:pPr eaLnBrk="1" hangingPunct="1"/>
            <a:r>
              <a:rPr lang="en-US" altLang="en-US" i="0">
                <a:solidFill>
                  <a:srgbClr val="000000"/>
                </a:solidFill>
              </a:rPr>
              <a:t>Sometimes we want text to flow around  another element - the </a:t>
            </a:r>
            <a:r>
              <a:rPr lang="en-US" altLang="en-US" i="0">
                <a:solidFill>
                  <a:srgbClr val="000000"/>
                </a:solidFill>
                <a:latin typeface="Courier New" panose="02070309020205020404" pitchFamily="49" charset="0"/>
              </a:rPr>
              <a:t>float</a:t>
            </a:r>
            <a:r>
              <a:rPr lang="en-US" altLang="en-US" i="0">
                <a:solidFill>
                  <a:srgbClr val="000000"/>
                </a:solidFill>
              </a:rPr>
              <a:t> property</a:t>
            </a:r>
          </a:p>
          <a:p>
            <a:pPr eaLnBrk="1" hangingPunct="1"/>
            <a:endParaRPr lang="en-US" altLang="en-US" i="0">
              <a:solidFill>
                <a:srgbClr val="000000"/>
              </a:solidFill>
            </a:endParaRPr>
          </a:p>
          <a:p>
            <a:pPr eaLnBrk="1" hangingPunct="1"/>
            <a:r>
              <a:rPr lang="en-US" altLang="en-US" i="0">
                <a:solidFill>
                  <a:srgbClr val="000000"/>
                </a:solidFill>
              </a:rPr>
              <a:t>The </a:t>
            </a:r>
            <a:r>
              <a:rPr lang="en-US" altLang="en-US" i="0">
                <a:solidFill>
                  <a:srgbClr val="000000"/>
                </a:solidFill>
                <a:latin typeface="Courier New" panose="02070309020205020404" pitchFamily="49" charset="0"/>
              </a:rPr>
              <a:t>float</a:t>
            </a:r>
            <a:r>
              <a:rPr lang="en-US" altLang="en-US" i="0">
                <a:solidFill>
                  <a:srgbClr val="000000"/>
                </a:solidFill>
              </a:rPr>
              <a:t> property has the possible values, </a:t>
            </a:r>
            <a:r>
              <a:rPr lang="en-US" altLang="en-US" i="0">
                <a:solidFill>
                  <a:srgbClr val="000000"/>
                </a:solidFill>
                <a:latin typeface="Courier New" panose="02070309020205020404" pitchFamily="49" charset="0"/>
              </a:rPr>
              <a:t>left</a:t>
            </a:r>
            <a:r>
              <a:rPr lang="en-US" altLang="en-US" i="0">
                <a:solidFill>
                  <a:srgbClr val="000000"/>
                </a:solidFill>
              </a:rPr>
              <a:t>, </a:t>
            </a:r>
            <a:r>
              <a:rPr lang="en-US" altLang="en-US" i="0">
                <a:solidFill>
                  <a:srgbClr val="000000"/>
                </a:solidFill>
                <a:latin typeface="Courier New" panose="02070309020205020404" pitchFamily="49" charset="0"/>
              </a:rPr>
              <a:t>right</a:t>
            </a:r>
            <a:r>
              <a:rPr lang="en-US" altLang="en-US" i="0">
                <a:solidFill>
                  <a:srgbClr val="000000"/>
                </a:solidFill>
              </a:rPr>
              <a:t>, and </a:t>
            </a:r>
            <a:r>
              <a:rPr lang="en-US" altLang="en-US" i="0">
                <a:solidFill>
                  <a:srgbClr val="000000"/>
                </a:solidFill>
                <a:latin typeface="Courier New" panose="02070309020205020404" pitchFamily="49" charset="0"/>
              </a:rPr>
              <a:t>none</a:t>
            </a:r>
            <a:r>
              <a:rPr lang="en-US" altLang="en-US" i="0">
                <a:solidFill>
                  <a:srgbClr val="000000"/>
                </a:solidFill>
              </a:rPr>
              <a:t> (the default)</a:t>
            </a:r>
          </a:p>
          <a:p>
            <a:pPr eaLnBrk="1" hangingPunct="1"/>
            <a:endParaRPr lang="en-US" altLang="en-US" i="0"/>
          </a:p>
        </p:txBody>
      </p:sp>
    </p:spTree>
    <p:extLst>
      <p:ext uri="{BB962C8B-B14F-4D97-AF65-F5344CB8AC3E}">
        <p14:creationId xmlns:p14="http://schemas.microsoft.com/office/powerpoint/2010/main" val="39925639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eaLnBrk="1" hangingPunct="1"/>
            <a:r>
              <a:rPr altLang="en-US"/>
              <a:t>Alignment of Text (continued)</a:t>
            </a:r>
          </a:p>
        </p:txBody>
      </p:sp>
      <p:sp>
        <p:nvSpPr>
          <p:cNvPr id="3" name="Content Placeholder 2"/>
          <p:cNvSpPr>
            <a:spLocks noGrp="1"/>
          </p:cNvSpPr>
          <p:nvPr>
            <p:ph idx="1"/>
          </p:nvPr>
        </p:nvSpPr>
        <p:spPr/>
        <p:txBody>
          <a:bodyPr/>
          <a:lstStyle/>
          <a:p>
            <a:pPr marL="0" indent="0" eaLnBrk="1" hangingPunct="1">
              <a:buFont typeface="Arial" panose="020B0604020202020204" pitchFamily="34" charset="0"/>
              <a:buNone/>
              <a:defRPr/>
            </a:pPr>
            <a:r>
              <a:rPr lang="en-US" dirty="0">
                <a:latin typeface="Courier New" panose="02070309020205020404" pitchFamily="49" charset="0"/>
              </a:rPr>
              <a:t>&lt;</a:t>
            </a:r>
            <a:r>
              <a:rPr lang="en-US" dirty="0" err="1">
                <a:latin typeface="Courier New" panose="02070309020205020404" pitchFamily="49" charset="0"/>
              </a:rPr>
              <a:t>img</a:t>
            </a:r>
            <a:r>
              <a:rPr lang="en-US" dirty="0">
                <a:latin typeface="Courier New" panose="02070309020205020404" pitchFamily="49" charset="0"/>
              </a:rPr>
              <a:t> </a:t>
            </a:r>
            <a:r>
              <a:rPr lang="en-US" dirty="0" err="1">
                <a:latin typeface="Courier New" panose="02070309020205020404" pitchFamily="49" charset="0"/>
              </a:rPr>
              <a:t>src</a:t>
            </a:r>
            <a:r>
              <a:rPr lang="en-US" dirty="0">
                <a:latin typeface="Courier New" panose="02070309020205020404" pitchFamily="49" charset="0"/>
              </a:rPr>
              <a:t> = "c210.jpg" style = "float: right" /&gt;</a:t>
            </a:r>
            <a:endParaRPr lang="en-US" dirty="0"/>
          </a:p>
          <a:p>
            <a:pPr marL="0" indent="0" eaLnBrk="1" hangingPunct="1">
              <a:buFont typeface="Arial" panose="020B0604020202020204" pitchFamily="34" charset="0"/>
              <a:buNone/>
              <a:defRPr/>
            </a:pPr>
            <a:r>
              <a:rPr lang="en-US" dirty="0"/>
              <a:t>     -- Some text with the default alignment - </a:t>
            </a:r>
            <a:r>
              <a:rPr lang="en-US" dirty="0">
                <a:latin typeface="Courier New" panose="02070309020205020404" pitchFamily="49" charset="0"/>
              </a:rPr>
              <a:t>left</a:t>
            </a:r>
            <a:r>
              <a:rPr lang="en-US" dirty="0"/>
              <a:t> </a:t>
            </a:r>
          </a:p>
          <a:p>
            <a:pPr eaLnBrk="1" hangingPunct="1">
              <a:defRPr/>
            </a:pPr>
            <a:endParaRPr lang="en-US" dirty="0"/>
          </a:p>
          <a:p>
            <a:pPr eaLnBrk="1" hangingPunct="1">
              <a:defRPr/>
            </a:pPr>
            <a:endParaRPr lang="en-US" dirty="0"/>
          </a:p>
          <a:p>
            <a:pPr eaLnBrk="1" hangingPunct="1">
              <a:defRPr/>
            </a:pPr>
            <a:endParaRPr lang="en-US" dirty="0"/>
          </a:p>
        </p:txBody>
      </p:sp>
      <p:graphicFrame>
        <p:nvGraphicFramePr>
          <p:cNvPr id="5" name="Object 0"/>
          <p:cNvGraphicFramePr>
            <a:graphicFrameLocks noChangeAspect="1"/>
          </p:cNvGraphicFramePr>
          <p:nvPr/>
        </p:nvGraphicFramePr>
        <p:xfrm>
          <a:off x="990600" y="2730500"/>
          <a:ext cx="6553200" cy="3692525"/>
        </p:xfrm>
        <a:graphic>
          <a:graphicData uri="http://schemas.openxmlformats.org/presentationml/2006/ole">
            <mc:AlternateContent xmlns:mc="http://schemas.openxmlformats.org/markup-compatibility/2006">
              <mc:Choice xmlns:v="urn:schemas-microsoft-com:vml" Requires="v">
                <p:oleObj name="Document" r:id="rId2" imgW="5248656" imgH="2959608" progId="Word.Document.8">
                  <p:embed/>
                </p:oleObj>
              </mc:Choice>
              <mc:Fallback>
                <p:oleObj name="Document" r:id="rId2" imgW="5248656" imgH="2959608" progId="Word.Document.8">
                  <p:embed/>
                  <p:pic>
                    <p:nvPicPr>
                      <p:cNvPr id="5" name="Object 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730500"/>
                        <a:ext cx="6553200" cy="369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8048627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pPr eaLnBrk="1" hangingPunct="1"/>
            <a:r>
              <a:rPr altLang="en-US"/>
              <a:t>Colors</a:t>
            </a:r>
          </a:p>
        </p:txBody>
      </p:sp>
      <p:sp>
        <p:nvSpPr>
          <p:cNvPr id="3" name="Content Placeholder 2"/>
          <p:cNvSpPr>
            <a:spLocks noGrp="1"/>
          </p:cNvSpPr>
          <p:nvPr>
            <p:ph idx="1"/>
          </p:nvPr>
        </p:nvSpPr>
        <p:spPr/>
        <p:txBody>
          <a:bodyPr/>
          <a:lstStyle/>
          <a:p>
            <a:pPr marL="0" indent="0" eaLnBrk="1" hangingPunct="1">
              <a:buFont typeface="Arial" panose="020B0604020202020204" pitchFamily="34" charset="0"/>
              <a:buNone/>
              <a:defRPr/>
            </a:pPr>
            <a:r>
              <a:rPr lang="en-US" sz="2800" dirty="0"/>
              <a:t>There are three color collections</a:t>
            </a:r>
          </a:p>
          <a:p>
            <a:pPr marL="457200" indent="-457200" eaLnBrk="1" hangingPunct="1">
              <a:buFont typeface="+mj-lt"/>
              <a:buAutoNum type="arabicPeriod"/>
              <a:defRPr/>
            </a:pPr>
            <a:r>
              <a:rPr lang="en-US" i="0" dirty="0"/>
              <a:t>There is a set of 17 colors that are guaranteed to be displayable by all graphical browsers on all color monitors</a:t>
            </a:r>
          </a:p>
          <a:p>
            <a:pPr marL="457200" indent="-457200" eaLnBrk="1" hangingPunct="1">
              <a:buFont typeface="+mj-lt"/>
              <a:buAutoNum type="arabicPeriod"/>
              <a:defRPr/>
            </a:pPr>
            <a:r>
              <a:rPr lang="en-US" i="0" dirty="0"/>
              <a:t>There are 147 named colors</a:t>
            </a:r>
          </a:p>
          <a:p>
            <a:pPr marL="457200" indent="-457200" eaLnBrk="1" hangingPunct="1">
              <a:buFont typeface="+mj-lt"/>
              <a:buAutoNum type="arabicPeriod"/>
              <a:defRPr/>
            </a:pPr>
            <a:r>
              <a:rPr lang="en-US" i="0" dirty="0"/>
              <a:t>There is a much larger set, the Web Palette</a:t>
            </a:r>
          </a:p>
          <a:p>
            <a:pPr lvl="1" eaLnBrk="1" hangingPunct="1">
              <a:defRPr/>
            </a:pPr>
            <a:r>
              <a:rPr lang="en-US" dirty="0"/>
              <a:t>216 colors</a:t>
            </a:r>
          </a:p>
          <a:p>
            <a:pPr lvl="1" eaLnBrk="1" hangingPunct="1">
              <a:defRPr/>
            </a:pPr>
            <a:r>
              <a:rPr lang="en-US" dirty="0"/>
              <a:t>Use hex color values of </a:t>
            </a:r>
            <a:r>
              <a:rPr lang="en-US" dirty="0">
                <a:latin typeface="Courier New" pitchFamily="49" charset="0"/>
              </a:rPr>
              <a:t>00</a:t>
            </a:r>
            <a:r>
              <a:rPr lang="en-US" dirty="0"/>
              <a:t>, </a:t>
            </a:r>
            <a:r>
              <a:rPr lang="en-US" dirty="0">
                <a:latin typeface="Courier New" pitchFamily="49" charset="0"/>
              </a:rPr>
              <a:t>33</a:t>
            </a:r>
            <a:r>
              <a:rPr lang="en-US" dirty="0"/>
              <a:t>, </a:t>
            </a:r>
            <a:r>
              <a:rPr lang="en-US" dirty="0">
                <a:latin typeface="Courier New" pitchFamily="49" charset="0"/>
              </a:rPr>
              <a:t>66</a:t>
            </a:r>
            <a:r>
              <a:rPr lang="en-US" dirty="0"/>
              <a:t>, </a:t>
            </a:r>
            <a:r>
              <a:rPr lang="en-US" dirty="0">
                <a:latin typeface="Courier New" pitchFamily="49" charset="0"/>
              </a:rPr>
              <a:t>99</a:t>
            </a:r>
            <a:r>
              <a:rPr lang="en-US" dirty="0"/>
              <a:t>, </a:t>
            </a:r>
            <a:r>
              <a:rPr lang="en-US" dirty="0">
                <a:latin typeface="Courier New" pitchFamily="49" charset="0"/>
              </a:rPr>
              <a:t>CC</a:t>
            </a:r>
            <a:r>
              <a:rPr lang="en-US" dirty="0"/>
              <a:t>, and FF</a:t>
            </a:r>
          </a:p>
          <a:p>
            <a:pPr marL="0" indent="0" eaLnBrk="1" hangingPunct="1">
              <a:buFont typeface="Arial" panose="020B0604020202020204" pitchFamily="34" charset="0"/>
              <a:buNone/>
              <a:defRPr/>
            </a:pPr>
            <a:r>
              <a:rPr lang="en-US" sz="1200" i="0" dirty="0">
                <a:latin typeface="Courier New" pitchFamily="49" charset="0"/>
              </a:rPr>
              <a:t>  </a:t>
            </a:r>
            <a:endParaRPr lang="en-US" i="0" dirty="0"/>
          </a:p>
        </p:txBody>
      </p:sp>
    </p:spTree>
    <p:extLst>
      <p:ext uri="{BB962C8B-B14F-4D97-AF65-F5344CB8AC3E}">
        <p14:creationId xmlns:p14="http://schemas.microsoft.com/office/powerpoint/2010/main" val="18207430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pPr eaLnBrk="1" hangingPunct="1"/>
            <a:r>
              <a:rPr altLang="en-US"/>
              <a:t>Colors</a:t>
            </a:r>
          </a:p>
        </p:txBody>
      </p:sp>
      <p:sp>
        <p:nvSpPr>
          <p:cNvPr id="60419" name="Content Placeholder 2"/>
          <p:cNvSpPr>
            <a:spLocks noGrp="1"/>
          </p:cNvSpPr>
          <p:nvPr>
            <p:ph idx="1"/>
          </p:nvPr>
        </p:nvSpPr>
        <p:spPr/>
        <p:txBody>
          <a:bodyPr/>
          <a:lstStyle/>
          <a:p>
            <a:pPr marL="0" indent="0" eaLnBrk="1" hangingPunct="1">
              <a:buFont typeface="Arial" panose="020B0604020202020204" pitchFamily="34" charset="0"/>
              <a:buNone/>
            </a:pPr>
            <a:r>
              <a:rPr lang="en-US" altLang="en-US" sz="2000" b="1" i="0"/>
              <a:t>The </a:t>
            </a:r>
            <a:r>
              <a:rPr lang="en-US" altLang="en-US" sz="2000" b="1" i="0">
                <a:latin typeface="Courier New" panose="02070309020205020404" pitchFamily="49" charset="0"/>
              </a:rPr>
              <a:t>color</a:t>
            </a:r>
            <a:r>
              <a:rPr lang="en-US" altLang="en-US" sz="2000" b="1" i="0"/>
              <a:t> property specifies the foreground color of elements</a:t>
            </a:r>
          </a:p>
          <a:p>
            <a:pPr marL="0" indent="0" eaLnBrk="1" hangingPunct="1">
              <a:buFont typeface="Arial" panose="020B0604020202020204" pitchFamily="34" charset="0"/>
              <a:buNone/>
            </a:pPr>
            <a:r>
              <a:rPr lang="en-US" altLang="en-US" sz="1600">
                <a:latin typeface="Courier New" panose="02070309020205020404" pitchFamily="49" charset="0"/>
              </a:rPr>
              <a:t>  &lt;style type = "text/css" &gt;</a:t>
            </a:r>
          </a:p>
          <a:p>
            <a:pPr marL="0" indent="0" eaLnBrk="1" hangingPunct="1">
              <a:buFont typeface="Arial" panose="020B0604020202020204" pitchFamily="34" charset="0"/>
              <a:buNone/>
            </a:pPr>
            <a:r>
              <a:rPr lang="en-US" altLang="en-US" sz="1600">
                <a:latin typeface="Courier New" panose="02070309020205020404" pitchFamily="49" charset="0"/>
              </a:rPr>
              <a:t>    th.red {color: red}</a:t>
            </a:r>
          </a:p>
          <a:p>
            <a:pPr marL="0" indent="0" eaLnBrk="1" hangingPunct="1">
              <a:buFont typeface="Arial" panose="020B0604020202020204" pitchFamily="34" charset="0"/>
              <a:buNone/>
            </a:pPr>
            <a:r>
              <a:rPr lang="en-US" altLang="en-US" sz="1600">
                <a:latin typeface="Courier New" panose="02070309020205020404" pitchFamily="49" charset="0"/>
              </a:rPr>
              <a:t>    th.orange {color: orange}</a:t>
            </a:r>
          </a:p>
          <a:p>
            <a:pPr marL="0" indent="0" eaLnBrk="1" hangingPunct="1">
              <a:buFont typeface="Arial" panose="020B0604020202020204" pitchFamily="34" charset="0"/>
              <a:buNone/>
            </a:pPr>
            <a:r>
              <a:rPr lang="en-US" altLang="en-US" sz="1600">
                <a:latin typeface="Courier New" panose="02070309020205020404" pitchFamily="49" charset="0"/>
              </a:rPr>
              <a:t>  &lt;/style&gt;</a:t>
            </a:r>
          </a:p>
          <a:p>
            <a:pPr marL="0" indent="0" eaLnBrk="1" hangingPunct="1">
              <a:buFont typeface="Arial" panose="020B0604020202020204" pitchFamily="34" charset="0"/>
              <a:buNone/>
            </a:pPr>
            <a:r>
              <a:rPr lang="en-US" altLang="en-US" sz="1600">
                <a:latin typeface="Courier New" panose="02070309020205020404" pitchFamily="49" charset="0"/>
              </a:rPr>
              <a:t>  …</a:t>
            </a:r>
          </a:p>
          <a:p>
            <a:pPr marL="0" indent="0" eaLnBrk="1" hangingPunct="1">
              <a:buFont typeface="Arial" panose="020B0604020202020204" pitchFamily="34" charset="0"/>
              <a:buNone/>
            </a:pPr>
            <a:r>
              <a:rPr lang="en-US" altLang="en-US" sz="1600">
                <a:latin typeface="Courier New" panose="02070309020205020404" pitchFamily="49" charset="0"/>
              </a:rPr>
              <a:t>  &lt;table&gt;</a:t>
            </a:r>
          </a:p>
          <a:p>
            <a:pPr marL="0" indent="0" eaLnBrk="1" hangingPunct="1">
              <a:lnSpc>
                <a:spcPct val="100000"/>
              </a:lnSpc>
              <a:buFont typeface="Arial" panose="020B0604020202020204" pitchFamily="34" charset="0"/>
              <a:buNone/>
            </a:pPr>
            <a:r>
              <a:rPr lang="en-US" altLang="en-US" sz="1600">
                <a:latin typeface="Courier New" panose="02070309020205020404" pitchFamily="49" charset="0"/>
              </a:rPr>
              <a:t>    &lt;tr&gt;</a:t>
            </a:r>
          </a:p>
          <a:p>
            <a:pPr marL="0" indent="0" eaLnBrk="1" hangingPunct="1">
              <a:lnSpc>
                <a:spcPct val="100000"/>
              </a:lnSpc>
              <a:buFont typeface="Arial" panose="020B0604020202020204" pitchFamily="34" charset="0"/>
              <a:buNone/>
            </a:pPr>
            <a:r>
              <a:rPr lang="en-US" altLang="en-US" sz="1600">
                <a:latin typeface="Courier New" panose="02070309020205020404" pitchFamily="49" charset="0"/>
              </a:rPr>
              <a:t>      &lt;th class = "red"&gt; Apple &lt;/th&gt;</a:t>
            </a:r>
          </a:p>
          <a:p>
            <a:pPr marL="0" indent="0" eaLnBrk="1" hangingPunct="1">
              <a:lnSpc>
                <a:spcPct val="100000"/>
              </a:lnSpc>
              <a:buFont typeface="Arial" panose="020B0604020202020204" pitchFamily="34" charset="0"/>
              <a:buNone/>
            </a:pPr>
            <a:r>
              <a:rPr lang="en-US" altLang="en-US" sz="1600">
                <a:latin typeface="Courier New" panose="02070309020205020404" pitchFamily="49" charset="0"/>
              </a:rPr>
              <a:t>      &lt;th class = "orange"&gt; Orange &lt;/th&gt;</a:t>
            </a:r>
          </a:p>
          <a:p>
            <a:pPr marL="0" indent="0" eaLnBrk="1" hangingPunct="1">
              <a:lnSpc>
                <a:spcPct val="100000"/>
              </a:lnSpc>
              <a:buFont typeface="Arial" panose="020B0604020202020204" pitchFamily="34" charset="0"/>
              <a:buNone/>
            </a:pPr>
            <a:r>
              <a:rPr lang="en-US" altLang="en-US" sz="1600">
                <a:latin typeface="Courier New" panose="02070309020205020404" pitchFamily="49" charset="0"/>
              </a:rPr>
              <a:t>      &lt;th class = "orange"&gt; Screwdriver &lt;/th&gt;</a:t>
            </a:r>
          </a:p>
          <a:p>
            <a:pPr marL="0" indent="0" eaLnBrk="1" hangingPunct="1">
              <a:lnSpc>
                <a:spcPct val="100000"/>
              </a:lnSpc>
              <a:buFont typeface="Arial" panose="020B0604020202020204" pitchFamily="34" charset="0"/>
              <a:buNone/>
            </a:pPr>
            <a:r>
              <a:rPr lang="en-US" altLang="en-US" sz="1600">
                <a:latin typeface="Courier New" panose="02070309020205020404" pitchFamily="49" charset="0"/>
              </a:rPr>
              <a:t>    &lt;/tr&gt;</a:t>
            </a:r>
          </a:p>
          <a:p>
            <a:pPr marL="0" indent="0" eaLnBrk="1" hangingPunct="1">
              <a:lnSpc>
                <a:spcPct val="100000"/>
              </a:lnSpc>
              <a:buFont typeface="Arial" panose="020B0604020202020204" pitchFamily="34" charset="0"/>
              <a:buNone/>
            </a:pPr>
            <a:r>
              <a:rPr lang="en-US" altLang="en-US" sz="1600">
                <a:latin typeface="Courier New" panose="02070309020205020404" pitchFamily="49" charset="0"/>
              </a:rPr>
              <a:t>  &lt;/table&gt;</a:t>
            </a:r>
          </a:p>
          <a:p>
            <a:pPr marL="0" indent="0" eaLnBrk="1" hangingPunct="1">
              <a:buFont typeface="Arial" panose="020B0604020202020204" pitchFamily="34" charset="0"/>
              <a:buNone/>
            </a:pPr>
            <a:r>
              <a:rPr lang="en-US" altLang="en-US" sz="2000" b="1" i="0"/>
              <a:t>The </a:t>
            </a:r>
            <a:r>
              <a:rPr lang="en-US" altLang="en-US" sz="2000" b="1" i="0">
                <a:latin typeface="Courier New" panose="02070309020205020404" pitchFamily="49" charset="0"/>
              </a:rPr>
              <a:t>background-color</a:t>
            </a:r>
            <a:r>
              <a:rPr lang="en-US" altLang="en-US" sz="2000" b="1" i="0"/>
              <a:t> property specifies the background color of elements</a:t>
            </a:r>
          </a:p>
          <a:p>
            <a:pPr marL="0" indent="0" eaLnBrk="1" hangingPunct="1">
              <a:buFont typeface="Arial" panose="020B0604020202020204" pitchFamily="34" charset="0"/>
              <a:buNone/>
            </a:pPr>
            <a:r>
              <a:rPr lang="en-US" altLang="en-US" sz="1400">
                <a:latin typeface="Courier New" panose="02070309020205020404" pitchFamily="49" charset="0"/>
              </a:rPr>
              <a:t>  </a:t>
            </a:r>
          </a:p>
          <a:p>
            <a:pPr marL="0" indent="0" eaLnBrk="1" hangingPunct="1">
              <a:buFont typeface="Arial" panose="020B0604020202020204" pitchFamily="34" charset="0"/>
              <a:buNone/>
            </a:pPr>
            <a:endParaRPr lang="en-US" altLang="en-US" sz="1600"/>
          </a:p>
        </p:txBody>
      </p:sp>
    </p:spTree>
    <p:extLst>
      <p:ext uri="{BB962C8B-B14F-4D97-AF65-F5344CB8AC3E}">
        <p14:creationId xmlns:p14="http://schemas.microsoft.com/office/powerpoint/2010/main" val="20217705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pPr eaLnBrk="1" hangingPunct="1"/>
            <a:r>
              <a:rPr altLang="en-US"/>
              <a:t>The box model</a:t>
            </a:r>
          </a:p>
        </p:txBody>
      </p:sp>
      <p:sp>
        <p:nvSpPr>
          <p:cNvPr id="61443" name="Content Placeholder 2"/>
          <p:cNvSpPr>
            <a:spLocks noGrp="1"/>
          </p:cNvSpPr>
          <p:nvPr>
            <p:ph idx="1"/>
          </p:nvPr>
        </p:nvSpPr>
        <p:spPr/>
        <p:txBody>
          <a:bodyPr/>
          <a:lstStyle/>
          <a:p>
            <a:pPr eaLnBrk="1" hangingPunct="1"/>
            <a:r>
              <a:rPr lang="en-US" altLang="en-US" i="0"/>
              <a:t>Borders – every element has a </a:t>
            </a:r>
            <a:r>
              <a:rPr lang="en-US" altLang="en-US" i="0">
                <a:latin typeface="Courier New" panose="02070309020205020404" pitchFamily="49" charset="0"/>
              </a:rPr>
              <a:t>border-style </a:t>
            </a:r>
            <a:r>
              <a:rPr lang="en-US" altLang="en-US" i="0"/>
              <a:t>property</a:t>
            </a:r>
          </a:p>
          <a:p>
            <a:pPr eaLnBrk="1" hangingPunct="1"/>
            <a:r>
              <a:rPr lang="en-US" altLang="en-US" i="0"/>
              <a:t>Controls whether the element has a border and if so, the style of the border</a:t>
            </a:r>
          </a:p>
          <a:p>
            <a:pPr lvl="1" eaLnBrk="1" hangingPunct="1"/>
            <a:r>
              <a:rPr lang="en-US" altLang="en-US">
                <a:latin typeface="Courier New" panose="02070309020205020404" pitchFamily="49" charset="0"/>
              </a:rPr>
              <a:t>border-style</a:t>
            </a:r>
            <a:r>
              <a:rPr lang="en-US" altLang="en-US"/>
              <a:t> values: </a:t>
            </a:r>
            <a:r>
              <a:rPr lang="en-US" altLang="en-US">
                <a:latin typeface="Courier New" panose="02070309020205020404" pitchFamily="49" charset="0"/>
              </a:rPr>
              <a:t>none</a:t>
            </a:r>
            <a:r>
              <a:rPr lang="en-US" altLang="en-US"/>
              <a:t>, </a:t>
            </a:r>
            <a:r>
              <a:rPr lang="en-US" altLang="en-US">
                <a:latin typeface="Courier New" panose="02070309020205020404" pitchFamily="49" charset="0"/>
              </a:rPr>
              <a:t>dotted</a:t>
            </a:r>
            <a:r>
              <a:rPr lang="en-US" altLang="en-US"/>
              <a:t>, </a:t>
            </a:r>
            <a:r>
              <a:rPr lang="en-US" altLang="en-US">
                <a:latin typeface="Courier New" panose="02070309020205020404" pitchFamily="49" charset="0"/>
              </a:rPr>
              <a:t>dashed</a:t>
            </a:r>
            <a:r>
              <a:rPr lang="en-US" altLang="en-US"/>
              <a:t>,  and </a:t>
            </a:r>
            <a:r>
              <a:rPr lang="en-US" altLang="en-US">
                <a:latin typeface="Courier New" panose="02070309020205020404" pitchFamily="49" charset="0"/>
              </a:rPr>
              <a:t>double</a:t>
            </a:r>
          </a:p>
          <a:p>
            <a:pPr lvl="1" eaLnBrk="1" hangingPunct="1"/>
            <a:r>
              <a:rPr lang="en-US" altLang="en-US">
                <a:latin typeface="Courier New" panose="02070309020205020404" pitchFamily="49" charset="0"/>
              </a:rPr>
              <a:t>border-width</a:t>
            </a:r>
            <a:r>
              <a:rPr lang="en-US" altLang="en-US"/>
              <a:t> – </a:t>
            </a:r>
            <a:r>
              <a:rPr lang="en-US" altLang="en-US">
                <a:latin typeface="Courier New" panose="02070309020205020404" pitchFamily="49" charset="0"/>
              </a:rPr>
              <a:t>thin</a:t>
            </a:r>
            <a:r>
              <a:rPr lang="en-US" altLang="en-US"/>
              <a:t>, </a:t>
            </a:r>
            <a:r>
              <a:rPr lang="en-US" altLang="en-US">
                <a:latin typeface="Courier New" panose="02070309020205020404" pitchFamily="49" charset="0"/>
              </a:rPr>
              <a:t>medium</a:t>
            </a:r>
            <a:r>
              <a:rPr lang="en-US" altLang="en-US"/>
              <a:t> (default), </a:t>
            </a:r>
            <a:r>
              <a:rPr lang="en-US" altLang="en-US">
                <a:latin typeface="Courier New" panose="02070309020205020404" pitchFamily="49" charset="0"/>
              </a:rPr>
              <a:t>thick</a:t>
            </a:r>
            <a:r>
              <a:rPr lang="en-US" altLang="en-US"/>
              <a:t>, or a length value in pixels</a:t>
            </a:r>
          </a:p>
          <a:p>
            <a:pPr eaLnBrk="1" hangingPunct="1"/>
            <a:r>
              <a:rPr lang="en-US" altLang="en-US" i="0"/>
              <a:t>Border width can be specified for any of the  four borders (e.g., </a:t>
            </a:r>
            <a:r>
              <a:rPr lang="en-US" altLang="en-US" i="0">
                <a:latin typeface="Courier New" panose="02070309020205020404" pitchFamily="49" charset="0"/>
              </a:rPr>
              <a:t>border-top-width</a:t>
            </a:r>
            <a:r>
              <a:rPr lang="en-US" altLang="en-US" i="0"/>
              <a:t>)</a:t>
            </a:r>
          </a:p>
          <a:p>
            <a:pPr lvl="1" eaLnBrk="1" hangingPunct="1"/>
            <a:r>
              <a:rPr lang="en-US" altLang="en-US">
                <a:latin typeface="Courier New" panose="02070309020205020404" pitchFamily="49" charset="0"/>
              </a:rPr>
              <a:t>border-color</a:t>
            </a:r>
            <a:r>
              <a:rPr lang="en-US" altLang="en-US"/>
              <a:t> – any color</a:t>
            </a:r>
          </a:p>
          <a:p>
            <a:pPr eaLnBrk="1" hangingPunct="1"/>
            <a:r>
              <a:rPr lang="en-US" altLang="en-US" i="0"/>
              <a:t>Border color can be specified for any of the four borders (e.g., </a:t>
            </a:r>
            <a:r>
              <a:rPr lang="en-US" altLang="en-US" i="0">
                <a:latin typeface="Courier New" panose="02070309020205020404" pitchFamily="49" charset="0"/>
              </a:rPr>
              <a:t>border-top-color</a:t>
            </a:r>
            <a:r>
              <a:rPr lang="en-US" altLang="en-US" i="0"/>
              <a:t>)</a:t>
            </a:r>
          </a:p>
          <a:p>
            <a:pPr eaLnBrk="1" hangingPunct="1"/>
            <a:endParaRPr lang="en-US" altLang="en-US" i="0"/>
          </a:p>
        </p:txBody>
      </p:sp>
    </p:spTree>
    <p:extLst>
      <p:ext uri="{BB962C8B-B14F-4D97-AF65-F5344CB8AC3E}">
        <p14:creationId xmlns:p14="http://schemas.microsoft.com/office/powerpoint/2010/main" val="25259680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eaLnBrk="1" hangingPunct="1"/>
            <a:r>
              <a:rPr altLang="en-US"/>
              <a:t>Table Borders</a:t>
            </a:r>
          </a:p>
        </p:txBody>
      </p:sp>
      <p:sp>
        <p:nvSpPr>
          <p:cNvPr id="3" name="Content Placeholder 2"/>
          <p:cNvSpPr>
            <a:spLocks noGrp="1"/>
          </p:cNvSpPr>
          <p:nvPr>
            <p:ph idx="1"/>
          </p:nvPr>
        </p:nvSpPr>
        <p:spPr/>
        <p:txBody>
          <a:bodyPr/>
          <a:lstStyle/>
          <a:p>
            <a:pPr eaLnBrk="1" hangingPunct="1">
              <a:defRPr/>
            </a:pPr>
            <a:r>
              <a:rPr lang="en-US" i="0" dirty="0">
                <a:sym typeface="Wingdings" panose="05000000000000000000" pitchFamily="2" charset="2"/>
              </a:rPr>
              <a:t>Table borders and table cell borders</a:t>
            </a:r>
          </a:p>
          <a:p>
            <a:pPr eaLnBrk="1" hangingPunct="1">
              <a:defRPr/>
            </a:pPr>
            <a:endParaRPr lang="en-US" i="0" dirty="0">
              <a:sym typeface="Wingdings" panose="05000000000000000000" pitchFamily="2" charset="2"/>
            </a:endParaRPr>
          </a:p>
          <a:p>
            <a:pPr eaLnBrk="1" hangingPunct="1">
              <a:defRPr/>
            </a:pPr>
            <a:r>
              <a:rPr lang="en-US" i="0" dirty="0">
                <a:sym typeface="Wingdings" panose="05000000000000000000" pitchFamily="2" charset="2"/>
              </a:rPr>
              <a:t>To get cell borders:</a:t>
            </a:r>
          </a:p>
          <a:p>
            <a:pPr marL="0" indent="0" eaLnBrk="1" hangingPunct="1">
              <a:buFont typeface="Arial" panose="020B0604020202020204" pitchFamily="34" charset="0"/>
              <a:buNone/>
              <a:defRPr/>
            </a:pPr>
            <a:r>
              <a:rPr lang="en-US" i="0" dirty="0">
                <a:latin typeface="Courier New" panose="02070309020205020404" pitchFamily="49" charset="0"/>
                <a:cs typeface="Courier New" panose="02070309020205020404" pitchFamily="49" charset="0"/>
                <a:sym typeface="Wingdings" panose="05000000000000000000" pitchFamily="2" charset="2"/>
              </a:rPr>
              <a:t>	td, </a:t>
            </a:r>
            <a:r>
              <a:rPr lang="en-US" i="0" dirty="0" err="1">
                <a:latin typeface="Courier New" panose="02070309020205020404" pitchFamily="49" charset="0"/>
                <a:cs typeface="Courier New" panose="02070309020205020404" pitchFamily="49" charset="0"/>
                <a:sym typeface="Wingdings" panose="05000000000000000000" pitchFamily="2" charset="2"/>
              </a:rPr>
              <a:t>th</a:t>
            </a:r>
            <a:r>
              <a:rPr lang="en-US" i="0" dirty="0">
                <a:latin typeface="Courier New" panose="02070309020205020404" pitchFamily="49" charset="0"/>
                <a:cs typeface="Courier New" panose="02070309020205020404" pitchFamily="49" charset="0"/>
                <a:sym typeface="Wingdings" panose="05000000000000000000" pitchFamily="2" charset="2"/>
              </a:rPr>
              <a:t> {border: thin solid black}</a:t>
            </a:r>
          </a:p>
          <a:p>
            <a:pPr eaLnBrk="1" hangingPunct="1">
              <a:defRPr/>
            </a:pPr>
            <a:endParaRPr lang="en-US" i="0" dirty="0">
              <a:sym typeface="Wingdings" panose="05000000000000000000" pitchFamily="2" charset="2"/>
            </a:endParaRPr>
          </a:p>
          <a:p>
            <a:pPr eaLnBrk="1" hangingPunct="1">
              <a:defRPr/>
            </a:pPr>
            <a:r>
              <a:rPr lang="en-US" i="0" dirty="0">
                <a:sym typeface="Wingdings" panose="05000000000000000000" pitchFamily="2" charset="2"/>
              </a:rPr>
              <a:t>To get table borders:</a:t>
            </a:r>
          </a:p>
          <a:p>
            <a:pPr marL="0" indent="0" eaLnBrk="1" hangingPunct="1">
              <a:buFont typeface="Arial" panose="020B0604020202020204" pitchFamily="34" charset="0"/>
              <a:buNone/>
              <a:defRPr/>
            </a:pPr>
            <a:r>
              <a:rPr lang="en-US" i="0" dirty="0">
                <a:latin typeface="Courier New" panose="02070309020205020404" pitchFamily="49" charset="0"/>
                <a:cs typeface="Courier New" panose="02070309020205020404" pitchFamily="49" charset="0"/>
                <a:sym typeface="Wingdings" panose="05000000000000000000" pitchFamily="2" charset="2"/>
              </a:rPr>
              <a:t>	 table {border: thin solid black}</a:t>
            </a:r>
          </a:p>
          <a:p>
            <a:pPr eaLnBrk="1" hangingPunct="1">
              <a:defRPr/>
            </a:pPr>
            <a:endParaRPr lang="en-US" i="0" dirty="0"/>
          </a:p>
        </p:txBody>
      </p:sp>
    </p:spTree>
    <p:extLst>
      <p:ext uri="{BB962C8B-B14F-4D97-AF65-F5344CB8AC3E}">
        <p14:creationId xmlns:p14="http://schemas.microsoft.com/office/powerpoint/2010/main" val="495477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altLang="en-US" dirty="0"/>
              <a:t>4.1 CSS Validator</a:t>
            </a:r>
          </a:p>
        </p:txBody>
      </p:sp>
      <p:sp>
        <p:nvSpPr>
          <p:cNvPr id="16387" name="Rectangle 3"/>
          <p:cNvSpPr>
            <a:spLocks noGrp="1" noChangeArrowheads="1"/>
          </p:cNvSpPr>
          <p:nvPr>
            <p:ph idx="1"/>
          </p:nvPr>
        </p:nvSpPr>
        <p:spPr/>
        <p:txBody>
          <a:bodyPr/>
          <a:lstStyle/>
          <a:p>
            <a:pPr eaLnBrk="1" hangingPunct="1"/>
            <a:r>
              <a:rPr lang="en-US" altLang="en-US" sz="3200" dirty="0">
                <a:ea typeface="ＭＳ Ｐゴシック" panose="020B0600070205080204" pitchFamily="34" charset="-128"/>
              </a:rPr>
              <a:t>CSS validator </a:t>
            </a:r>
          </a:p>
          <a:p>
            <a:pPr lvl="1" eaLnBrk="1" hangingPunct="1">
              <a:buFont typeface="Arial" panose="020B0604020202020204" pitchFamily="34" charset="0"/>
              <a:buNone/>
            </a:pPr>
            <a:r>
              <a:rPr lang="en-US" altLang="en-US" sz="2800" dirty="0">
                <a:latin typeface="Lucida Console" panose="020B0609040504020204" pitchFamily="49" charset="0"/>
                <a:ea typeface="ＭＳ Ｐゴシック" panose="020B0600070205080204" pitchFamily="34" charset="-128"/>
              </a:rPr>
              <a:t>	jigsaw.w3.org/</a:t>
            </a:r>
            <a:r>
              <a:rPr lang="en-US" altLang="en-US" sz="2800" dirty="0" err="1">
                <a:latin typeface="Lucida Console" panose="020B0609040504020204" pitchFamily="49" charset="0"/>
                <a:ea typeface="ＭＳ Ｐゴシック" panose="020B0600070205080204" pitchFamily="34" charset="-128"/>
              </a:rPr>
              <a:t>css</a:t>
            </a:r>
            <a:r>
              <a:rPr lang="en-US" altLang="en-US" sz="2800" dirty="0">
                <a:latin typeface="Lucida Console" panose="020B0609040504020204" pitchFamily="49" charset="0"/>
                <a:ea typeface="ＭＳ Ｐゴシック" panose="020B0600070205080204" pitchFamily="34" charset="-128"/>
              </a:rPr>
              <a:t>-validator/</a:t>
            </a:r>
          </a:p>
          <a:p>
            <a:pPr lvl="1" eaLnBrk="1" hangingPunct="1"/>
            <a:r>
              <a:rPr lang="en-US" altLang="en-US" sz="2800" dirty="0">
                <a:ea typeface="ＭＳ Ｐゴシック" panose="020B0600070205080204" pitchFamily="34" charset="-128"/>
              </a:rPr>
              <a:t>This tool can help you make sure that your code is correct and will work on CSS3-compliant browsers.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pPr eaLnBrk="1" hangingPunct="1"/>
            <a:r>
              <a:rPr altLang="en-US"/>
              <a:t>The Box Model (continued)</a:t>
            </a:r>
          </a:p>
        </p:txBody>
      </p:sp>
      <p:sp>
        <p:nvSpPr>
          <p:cNvPr id="3" name="Content Placeholder 2"/>
          <p:cNvSpPr>
            <a:spLocks noGrp="1"/>
          </p:cNvSpPr>
          <p:nvPr>
            <p:ph idx="1"/>
          </p:nvPr>
        </p:nvSpPr>
        <p:spPr/>
        <p:txBody>
          <a:bodyPr/>
          <a:lstStyle/>
          <a:p>
            <a:pPr eaLnBrk="1" hangingPunct="1">
              <a:defRPr/>
            </a:pPr>
            <a:r>
              <a:rPr lang="en-US" dirty="0"/>
              <a:t>Margin – the space between the border of an element and its neighbor element</a:t>
            </a:r>
          </a:p>
          <a:p>
            <a:pPr eaLnBrk="1" hangingPunct="1">
              <a:defRPr/>
            </a:pPr>
            <a:r>
              <a:rPr lang="en-US" dirty="0"/>
              <a:t>The margins around an element can be set with </a:t>
            </a:r>
            <a:r>
              <a:rPr lang="en-US" dirty="0">
                <a:latin typeface="Courier New" panose="02070309020205020404" pitchFamily="49" charset="0"/>
              </a:rPr>
              <a:t>margin-left</a:t>
            </a:r>
            <a:r>
              <a:rPr lang="en-US" dirty="0"/>
              <a:t>, etc. - just assign them a length value</a:t>
            </a:r>
          </a:p>
          <a:p>
            <a:pPr marL="0" indent="0" eaLnBrk="1" hangingPunct="1">
              <a:buFont typeface="Arial" panose="020B0604020202020204" pitchFamily="34" charset="0"/>
              <a:buNone/>
              <a:defRPr/>
            </a:pPr>
            <a:endParaRPr lang="en-US" sz="2000" i="0" dirty="0">
              <a:latin typeface="Courier New" panose="02070309020205020404" pitchFamily="49" charset="0"/>
            </a:endParaRPr>
          </a:p>
          <a:p>
            <a:pPr marL="0" indent="0" eaLnBrk="1" hangingPunct="1">
              <a:buFont typeface="Arial" panose="020B0604020202020204" pitchFamily="34" charset="0"/>
              <a:buNone/>
              <a:defRPr/>
            </a:pPr>
            <a:r>
              <a:rPr lang="en-US" sz="2000" i="0" dirty="0">
                <a:latin typeface="Courier New" panose="02070309020205020404" pitchFamily="49" charset="0"/>
              </a:rPr>
              <a:t>&lt;</a:t>
            </a:r>
            <a:r>
              <a:rPr lang="en-US" sz="2000" i="0" dirty="0" err="1">
                <a:latin typeface="Courier New" panose="02070309020205020404" pitchFamily="49" charset="0"/>
              </a:rPr>
              <a:t>img</a:t>
            </a:r>
            <a:r>
              <a:rPr lang="en-US" sz="2000" i="0" dirty="0">
                <a:latin typeface="Courier New" panose="02070309020205020404" pitchFamily="49" charset="0"/>
              </a:rPr>
              <a:t> </a:t>
            </a:r>
            <a:r>
              <a:rPr lang="en-US" sz="2000" i="0" dirty="0" err="1">
                <a:latin typeface="Courier New" panose="02070309020205020404" pitchFamily="49" charset="0"/>
              </a:rPr>
              <a:t>src</a:t>
            </a:r>
            <a:r>
              <a:rPr lang="en-US" sz="2000" i="0" dirty="0">
                <a:latin typeface="Courier New" panose="02070309020205020404" pitchFamily="49" charset="0"/>
              </a:rPr>
              <a:t> = "c210.jpg " style = "float: right; margin-left: 0.35in; margin-bottom: 0.35in" /&gt;</a:t>
            </a:r>
          </a:p>
          <a:p>
            <a:pPr eaLnBrk="1" hangingPunct="1">
              <a:defRPr/>
            </a:pPr>
            <a:endParaRPr lang="en-US" dirty="0"/>
          </a:p>
        </p:txBody>
      </p:sp>
      <p:graphicFrame>
        <p:nvGraphicFramePr>
          <p:cNvPr id="5" name="Object 4"/>
          <p:cNvGraphicFramePr>
            <a:graphicFrameLocks noChangeAspect="1"/>
          </p:cNvGraphicFramePr>
          <p:nvPr/>
        </p:nvGraphicFramePr>
        <p:xfrm>
          <a:off x="2743200" y="4041775"/>
          <a:ext cx="3962400" cy="2547938"/>
        </p:xfrm>
        <a:graphic>
          <a:graphicData uri="http://schemas.openxmlformats.org/presentationml/2006/ole">
            <mc:AlternateContent xmlns:mc="http://schemas.openxmlformats.org/markup-compatibility/2006">
              <mc:Choice xmlns:v="urn:schemas-microsoft-com:vml" Requires="v">
                <p:oleObj name="Document" r:id="rId2" imgW="5248656" imgH="3377184" progId="Word.Document.8">
                  <p:embed/>
                </p:oleObj>
              </mc:Choice>
              <mc:Fallback>
                <p:oleObj name="Document" r:id="rId2" imgW="5248656" imgH="3377184" progId="Word.Document.8">
                  <p:embed/>
                  <p:pic>
                    <p:nvPicPr>
                      <p:cNvPr id="5"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4041775"/>
                        <a:ext cx="3962400" cy="254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7448745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pPr eaLnBrk="1" hangingPunct="1"/>
            <a:r>
              <a:rPr altLang="en-US"/>
              <a:t>The Box Model </a:t>
            </a:r>
            <a:r>
              <a:rPr altLang="en-US" sz="2800"/>
              <a:t>(continued)</a:t>
            </a:r>
            <a:endParaRPr altLang="en-US"/>
          </a:p>
        </p:txBody>
      </p:sp>
      <p:sp>
        <p:nvSpPr>
          <p:cNvPr id="64515" name="Content Placeholder 2"/>
          <p:cNvSpPr>
            <a:spLocks noGrp="1"/>
          </p:cNvSpPr>
          <p:nvPr>
            <p:ph idx="1"/>
          </p:nvPr>
        </p:nvSpPr>
        <p:spPr/>
        <p:txBody>
          <a:bodyPr/>
          <a:lstStyle/>
          <a:p>
            <a:pPr eaLnBrk="1" hangingPunct="1"/>
            <a:r>
              <a:rPr lang="en-US" altLang="en-US"/>
              <a:t>Padding – the distance between the content of an element and its border</a:t>
            </a:r>
          </a:p>
          <a:p>
            <a:pPr eaLnBrk="1" hangingPunct="1"/>
            <a:endParaRPr lang="en-US" altLang="en-US"/>
          </a:p>
          <a:p>
            <a:pPr eaLnBrk="1" hangingPunct="1"/>
            <a:r>
              <a:rPr lang="en-US" altLang="en-US"/>
              <a:t>Controlled by </a:t>
            </a:r>
            <a:r>
              <a:rPr lang="en-US" altLang="en-US">
                <a:latin typeface="Courier New" panose="02070309020205020404" pitchFamily="49" charset="0"/>
              </a:rPr>
              <a:t>padding</a:t>
            </a:r>
            <a:r>
              <a:rPr lang="en-US" altLang="en-US"/>
              <a:t>, </a:t>
            </a:r>
            <a:r>
              <a:rPr lang="en-US" altLang="en-US">
                <a:latin typeface="Courier New" panose="02070309020205020404" pitchFamily="49" charset="0"/>
              </a:rPr>
              <a:t>padding-left</a:t>
            </a:r>
            <a:r>
              <a:rPr lang="en-US" altLang="en-US"/>
              <a:t>, etc.</a:t>
            </a:r>
          </a:p>
          <a:p>
            <a:pPr eaLnBrk="1" hangingPunct="1"/>
            <a:endParaRPr lang="en-US" altLang="en-US"/>
          </a:p>
        </p:txBody>
      </p:sp>
      <p:sp>
        <p:nvSpPr>
          <p:cNvPr id="64516"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a:t>©1992-2013 by Pearson Education, Inc. All Rights Reserved.</a:t>
            </a:r>
          </a:p>
        </p:txBody>
      </p:sp>
    </p:spTree>
    <p:extLst>
      <p:ext uri="{BB962C8B-B14F-4D97-AF65-F5344CB8AC3E}">
        <p14:creationId xmlns:p14="http://schemas.microsoft.com/office/powerpoint/2010/main" val="22747619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pPr eaLnBrk="1" hangingPunct="1"/>
            <a:r>
              <a:rPr altLang="en-US"/>
              <a:t>Background Images</a:t>
            </a:r>
          </a:p>
        </p:txBody>
      </p:sp>
      <p:sp>
        <p:nvSpPr>
          <p:cNvPr id="3" name="Content Placeholder 2"/>
          <p:cNvSpPr>
            <a:spLocks noGrp="1"/>
          </p:cNvSpPr>
          <p:nvPr>
            <p:ph idx="1"/>
          </p:nvPr>
        </p:nvSpPr>
        <p:spPr/>
        <p:txBody>
          <a:bodyPr/>
          <a:lstStyle/>
          <a:p>
            <a:pPr eaLnBrk="1" hangingPunct="1">
              <a:defRPr/>
            </a:pPr>
            <a:r>
              <a:rPr lang="en-US" dirty="0"/>
              <a:t>The </a:t>
            </a:r>
            <a:r>
              <a:rPr lang="en-US" dirty="0">
                <a:latin typeface="Courier New" panose="02070309020205020404" pitchFamily="49" charset="0"/>
              </a:rPr>
              <a:t>background-image</a:t>
            </a:r>
            <a:r>
              <a:rPr lang="en-US" dirty="0"/>
              <a:t> property</a:t>
            </a:r>
          </a:p>
          <a:p>
            <a:pPr eaLnBrk="1" hangingPunct="1">
              <a:defRPr/>
            </a:pPr>
            <a:endParaRPr lang="en-US" dirty="0"/>
          </a:p>
          <a:p>
            <a:pPr eaLnBrk="1" hangingPunct="1">
              <a:defRPr/>
            </a:pPr>
            <a:r>
              <a:rPr lang="en-US" dirty="0">
                <a:sym typeface="Wingdings" panose="05000000000000000000" pitchFamily="2" charset="2"/>
              </a:rPr>
              <a:t>Repetition can be controlled</a:t>
            </a:r>
          </a:p>
          <a:p>
            <a:pPr marL="342900" lvl="1" indent="0" eaLnBrk="1" hangingPunct="1">
              <a:buFont typeface="Arial" panose="020B0604020202020204" pitchFamily="34" charset="0"/>
              <a:buNone/>
              <a:defRPr/>
            </a:pPr>
            <a:r>
              <a:rPr lang="en-US" dirty="0">
                <a:latin typeface="Courier New" panose="02070309020205020404" pitchFamily="49" charset="0"/>
                <a:sym typeface="Wingdings" panose="05000000000000000000" pitchFamily="2" charset="2"/>
              </a:rPr>
              <a:t>background-repeat</a:t>
            </a:r>
            <a:r>
              <a:rPr lang="en-US" dirty="0">
                <a:sym typeface="Wingdings" panose="05000000000000000000" pitchFamily="2" charset="2"/>
              </a:rPr>
              <a:t> property</a:t>
            </a:r>
          </a:p>
          <a:p>
            <a:pPr lvl="1" eaLnBrk="1" hangingPunct="1">
              <a:defRPr/>
            </a:pPr>
            <a:endParaRPr lang="en-US" dirty="0">
              <a:sym typeface="Wingdings" panose="05000000000000000000" pitchFamily="2" charset="2"/>
            </a:endParaRPr>
          </a:p>
          <a:p>
            <a:pPr eaLnBrk="1" hangingPunct="1">
              <a:defRPr/>
            </a:pPr>
            <a:r>
              <a:rPr lang="en-US" dirty="0">
                <a:sym typeface="Wingdings" panose="05000000000000000000" pitchFamily="2" charset="2"/>
              </a:rPr>
              <a:t> Possible values: </a:t>
            </a:r>
            <a:r>
              <a:rPr lang="en-US" dirty="0">
                <a:latin typeface="Courier New" panose="02070309020205020404" pitchFamily="49" charset="0"/>
                <a:sym typeface="Wingdings" panose="05000000000000000000" pitchFamily="2" charset="2"/>
              </a:rPr>
              <a:t>repeat</a:t>
            </a:r>
            <a:r>
              <a:rPr lang="en-US" dirty="0">
                <a:sym typeface="Wingdings" panose="05000000000000000000" pitchFamily="2" charset="2"/>
              </a:rPr>
              <a:t> (default), </a:t>
            </a:r>
            <a:r>
              <a:rPr lang="en-US" dirty="0">
                <a:latin typeface="Courier New" panose="02070309020205020404" pitchFamily="49" charset="0"/>
                <a:sym typeface="Wingdings" panose="05000000000000000000" pitchFamily="2" charset="2"/>
              </a:rPr>
              <a:t>no-repeat</a:t>
            </a:r>
            <a:r>
              <a:rPr lang="en-US" dirty="0">
                <a:sym typeface="Wingdings" panose="05000000000000000000" pitchFamily="2" charset="2"/>
              </a:rPr>
              <a:t>,  </a:t>
            </a:r>
            <a:r>
              <a:rPr lang="en-US" dirty="0">
                <a:latin typeface="Courier New" panose="02070309020205020404" pitchFamily="49" charset="0"/>
                <a:sym typeface="Wingdings" panose="05000000000000000000" pitchFamily="2" charset="2"/>
              </a:rPr>
              <a:t>repeat-x</a:t>
            </a:r>
            <a:r>
              <a:rPr lang="en-US" dirty="0">
                <a:sym typeface="Wingdings" panose="05000000000000000000" pitchFamily="2" charset="2"/>
              </a:rPr>
              <a:t>, or </a:t>
            </a:r>
            <a:r>
              <a:rPr lang="en-US" dirty="0">
                <a:latin typeface="Courier New" panose="02070309020205020404" pitchFamily="49" charset="0"/>
                <a:sym typeface="Wingdings" panose="05000000000000000000" pitchFamily="2" charset="2"/>
              </a:rPr>
              <a:t>repeat-y</a:t>
            </a:r>
          </a:p>
          <a:p>
            <a:pPr marL="0" indent="0" eaLnBrk="1" hangingPunct="1">
              <a:buFont typeface="Arial" panose="020B0604020202020204" pitchFamily="34" charset="0"/>
              <a:buNone/>
              <a:defRPr/>
            </a:pPr>
            <a:r>
              <a:rPr lang="en-US" dirty="0">
                <a:latin typeface="Courier New" panose="02070309020205020404" pitchFamily="49" charset="0"/>
                <a:sym typeface="Wingdings" panose="05000000000000000000" pitchFamily="2" charset="2"/>
              </a:rPr>
              <a:t>	background-position</a:t>
            </a:r>
            <a:r>
              <a:rPr lang="en-US" dirty="0">
                <a:sym typeface="Wingdings" panose="05000000000000000000" pitchFamily="2" charset="2"/>
              </a:rPr>
              <a:t> property</a:t>
            </a:r>
          </a:p>
          <a:p>
            <a:pPr lvl="1" eaLnBrk="1" hangingPunct="1">
              <a:defRPr/>
            </a:pPr>
            <a:endParaRPr lang="en-US" dirty="0">
              <a:sym typeface="Wingdings" panose="05000000000000000000" pitchFamily="2" charset="2"/>
            </a:endParaRPr>
          </a:p>
          <a:p>
            <a:pPr eaLnBrk="1" hangingPunct="1">
              <a:defRPr/>
            </a:pPr>
            <a:r>
              <a:rPr lang="en-US" dirty="0">
                <a:sym typeface="Wingdings" panose="05000000000000000000" pitchFamily="2" charset="2"/>
              </a:rPr>
              <a:t>Possible values: </a:t>
            </a:r>
            <a:r>
              <a:rPr lang="en-US" dirty="0">
                <a:latin typeface="Courier New" panose="02070309020205020404" pitchFamily="49" charset="0"/>
                <a:sym typeface="Wingdings" panose="05000000000000000000" pitchFamily="2" charset="2"/>
              </a:rPr>
              <a:t>top</a:t>
            </a:r>
            <a:r>
              <a:rPr lang="en-US" dirty="0">
                <a:sym typeface="Wingdings" panose="05000000000000000000" pitchFamily="2" charset="2"/>
              </a:rPr>
              <a:t>, </a:t>
            </a:r>
            <a:r>
              <a:rPr lang="en-US" dirty="0">
                <a:latin typeface="Courier New" panose="02070309020205020404" pitchFamily="49" charset="0"/>
                <a:sym typeface="Wingdings" panose="05000000000000000000" pitchFamily="2" charset="2"/>
              </a:rPr>
              <a:t>center</a:t>
            </a:r>
            <a:r>
              <a:rPr lang="en-US" dirty="0">
                <a:sym typeface="Wingdings" panose="05000000000000000000" pitchFamily="2" charset="2"/>
              </a:rPr>
              <a:t>, </a:t>
            </a:r>
            <a:r>
              <a:rPr lang="en-US" dirty="0">
                <a:latin typeface="Courier New" panose="02070309020205020404" pitchFamily="49" charset="0"/>
                <a:sym typeface="Wingdings" panose="05000000000000000000" pitchFamily="2" charset="2"/>
              </a:rPr>
              <a:t>bottom</a:t>
            </a:r>
            <a:r>
              <a:rPr lang="en-US" dirty="0">
                <a:sym typeface="Wingdings" panose="05000000000000000000" pitchFamily="2" charset="2"/>
              </a:rPr>
              <a:t>, </a:t>
            </a:r>
            <a:r>
              <a:rPr lang="en-US" dirty="0">
                <a:latin typeface="Courier New" panose="02070309020205020404" pitchFamily="49" charset="0"/>
                <a:sym typeface="Wingdings" panose="05000000000000000000" pitchFamily="2" charset="2"/>
              </a:rPr>
              <a:t>left</a:t>
            </a:r>
            <a:r>
              <a:rPr lang="en-US" dirty="0">
                <a:sym typeface="Wingdings" panose="05000000000000000000" pitchFamily="2" charset="2"/>
              </a:rPr>
              <a:t>, or </a:t>
            </a:r>
            <a:r>
              <a:rPr lang="en-US" dirty="0">
                <a:latin typeface="Courier New" panose="02070309020205020404" pitchFamily="49" charset="0"/>
                <a:sym typeface="Wingdings" panose="05000000000000000000" pitchFamily="2" charset="2"/>
              </a:rPr>
              <a:t>right</a:t>
            </a:r>
          </a:p>
          <a:p>
            <a:pPr eaLnBrk="1" hangingPunct="1">
              <a:defRPr/>
            </a:pPr>
            <a:endParaRPr lang="en-US" dirty="0"/>
          </a:p>
        </p:txBody>
      </p:sp>
    </p:spTree>
    <p:extLst>
      <p:ext uri="{BB962C8B-B14F-4D97-AF65-F5344CB8AC3E}">
        <p14:creationId xmlns:p14="http://schemas.microsoft.com/office/powerpoint/2010/main" val="18890468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altLang="en-US"/>
              <a:t>4.6 Positioning Elements: Absolute Positioning, z-index</a:t>
            </a:r>
          </a:p>
        </p:txBody>
      </p:sp>
      <p:sp>
        <p:nvSpPr>
          <p:cNvPr id="79875" name="Rectangle 3"/>
          <p:cNvSpPr>
            <a:spLocks noGrp="1" noChangeArrowheads="1"/>
          </p:cNvSpPr>
          <p:nvPr>
            <p:ph idx="1"/>
          </p:nvPr>
        </p:nvSpPr>
        <p:spPr/>
        <p:txBody>
          <a:bodyPr/>
          <a:lstStyle/>
          <a:p>
            <a:pPr eaLnBrk="1" hangingPunct="1"/>
            <a:r>
              <a:rPr lang="en-US" altLang="en-US" sz="2800">
                <a:ea typeface="ＭＳ Ｐゴシック" panose="020B0600070205080204" pitchFamily="34" charset="-128"/>
              </a:rPr>
              <a:t>CSS </a:t>
            </a:r>
            <a:r>
              <a:rPr lang="en-US" altLang="en-US" sz="2800">
                <a:latin typeface="Lucida Console" panose="020B0609040504020204" pitchFamily="49" charset="0"/>
                <a:ea typeface="ＭＳ Ｐゴシック" panose="020B0600070205080204" pitchFamily="34" charset="-128"/>
              </a:rPr>
              <a:t>position</a:t>
            </a:r>
            <a:r>
              <a:rPr lang="en-US" altLang="en-US" sz="2800">
                <a:ea typeface="ＭＳ Ｐゴシック" panose="020B0600070205080204" pitchFamily="34" charset="-128"/>
              </a:rPr>
              <a:t> property </a:t>
            </a:r>
          </a:p>
          <a:p>
            <a:pPr lvl="1" eaLnBrk="1" hangingPunct="1"/>
            <a:endParaRPr lang="en-US" altLang="en-US" sz="2400">
              <a:ea typeface="ＭＳ Ｐゴシック" panose="020B0600070205080204" pitchFamily="34" charset="-128"/>
            </a:endParaRPr>
          </a:p>
          <a:p>
            <a:pPr lvl="1" eaLnBrk="1" hangingPunct="1"/>
            <a:r>
              <a:rPr lang="en-US" altLang="en-US" sz="2400">
                <a:ea typeface="ＭＳ Ｐゴシック" panose="020B0600070205080204" pitchFamily="34" charset="-128"/>
              </a:rPr>
              <a:t>Allows absolute positioning, which provides greater control over where on a page elements reside</a:t>
            </a:r>
          </a:p>
          <a:p>
            <a:pPr lvl="1" eaLnBrk="1" hangingPunct="1"/>
            <a:endParaRPr lang="en-US" altLang="en-US" sz="2400">
              <a:ea typeface="ＭＳ Ｐゴシック" panose="020B0600070205080204" pitchFamily="34" charset="-128"/>
            </a:endParaRPr>
          </a:p>
          <a:p>
            <a:pPr lvl="1" eaLnBrk="1" hangingPunct="1"/>
            <a:r>
              <a:rPr lang="en-US" altLang="en-US" sz="2400">
                <a:ea typeface="ＭＳ Ｐゴシック" panose="020B0600070205080204" pitchFamily="34" charset="-128"/>
              </a:rPr>
              <a:t>Normally, elements are positioned on the page in the order in which they appear in the HTML5 document</a:t>
            </a:r>
          </a:p>
          <a:p>
            <a:pPr lvl="1" eaLnBrk="1" hangingPunct="1"/>
            <a:endParaRPr lang="en-US" altLang="en-US" sz="2400">
              <a:ea typeface="ＭＳ Ｐゴシック" panose="020B0600070205080204" pitchFamily="34" charset="-128"/>
            </a:endParaRPr>
          </a:p>
          <a:p>
            <a:pPr lvl="1" eaLnBrk="1" hangingPunct="1"/>
            <a:r>
              <a:rPr lang="en-US" altLang="en-US" sz="2400">
                <a:ea typeface="ＭＳ Ｐゴシック" panose="020B0600070205080204" pitchFamily="34" charset="-128"/>
              </a:rPr>
              <a:t>Specifying an element’s position as absolute removes it from the normal flow of elements on the page and positions it according to distance from the top, left, right or bottom margin of its parent element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altLang="en-US"/>
              <a:t>4.6 Positioning Elements: Absolute Positioning, z-index (Cont.)</a:t>
            </a:r>
          </a:p>
        </p:txBody>
      </p:sp>
      <p:sp>
        <p:nvSpPr>
          <p:cNvPr id="81923" name="Rectangle 3"/>
          <p:cNvSpPr>
            <a:spLocks noGrp="1" noChangeArrowheads="1"/>
          </p:cNvSpPr>
          <p:nvPr>
            <p:ph idx="1"/>
          </p:nvPr>
        </p:nvSpPr>
        <p:spPr/>
        <p:txBody>
          <a:bodyPr/>
          <a:lstStyle/>
          <a:p>
            <a:pPr eaLnBrk="1" hangingPunct="1"/>
            <a:r>
              <a:rPr lang="en-US" altLang="en-US" i="0">
                <a:ea typeface="ＭＳ Ｐゴシック" panose="020B0600070205080204" pitchFamily="34" charset="-128"/>
              </a:rPr>
              <a:t>The z-index property allows a developer to layer overlapping elements</a:t>
            </a:r>
          </a:p>
          <a:p>
            <a:pPr eaLnBrk="1" hangingPunct="1"/>
            <a:r>
              <a:rPr lang="en-US" altLang="en-US" i="0">
                <a:ea typeface="ＭＳ Ｐゴシック" panose="020B0600070205080204" pitchFamily="34" charset="-128"/>
              </a:rPr>
              <a:t>Elements that have higher z-index values are displayed in front of elements with lower z-index values</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1" descr="iw3htp5_04_CSS_pt1_Page_2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76200" y="1143000"/>
            <a:ext cx="9144000" cy="555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1" descr="iw3htp5_04_CSS_pt1_Page_2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533400"/>
            <a:ext cx="9144000" cy="555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1" descr="iw3htp5_04_CSS_pt1_Page_2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23813" y="1676400"/>
            <a:ext cx="9144000" cy="555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9"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altLang="en-US"/>
              <a:t>4.7 Positioning Elements: Relative Positioning, span</a:t>
            </a:r>
          </a:p>
        </p:txBody>
      </p:sp>
      <p:pic>
        <p:nvPicPr>
          <p:cNvPr id="87043" name="Picture 1" descr="iw3htp5_04_CSS_pt1_Page_28"/>
          <p:cNvPicPr>
            <a:picLocks noGrp="1" noChangeAspect="1"/>
          </p:cNvPicPr>
          <p:nvPr isPhoto="1"/>
        </p:nvPicPr>
        <p:blipFill>
          <a:blip r:embed="rId3">
            <a:extLst>
              <a:ext uri="{28A0092B-C50C-407E-A947-70E740481C1C}">
                <a14:useLocalDpi xmlns:a14="http://schemas.microsoft.com/office/drawing/2010/main" val="0"/>
              </a:ext>
            </a:extLst>
          </a:blip>
          <a:srcRect l="2" t="6662" r="22551" b="13725"/>
          <a:stretch>
            <a:fillRect/>
          </a:stretch>
        </p:blipFill>
        <p:spPr bwMode="auto">
          <a:xfrm>
            <a:off x="457200" y="1524000"/>
            <a:ext cx="7081838"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1" descr="iw3htp5_04_CSS_pt1_Page_2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228600" y="1524000"/>
            <a:ext cx="9144000" cy="555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1"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ABC06-6C46-423E-B8D1-8A8D1F9E0047}"/>
              </a:ext>
            </a:extLst>
          </p:cNvPr>
          <p:cNvSpPr>
            <a:spLocks noGrp="1"/>
          </p:cNvSpPr>
          <p:nvPr>
            <p:ph type="title"/>
          </p:nvPr>
        </p:nvSpPr>
        <p:spPr/>
        <p:txBody>
          <a:bodyPr/>
          <a:lstStyle/>
          <a:p>
            <a:pPr fontAlgn="auto">
              <a:spcAft>
                <a:spcPts val="0"/>
              </a:spcAft>
              <a:defRPr/>
            </a:pPr>
            <a:r>
              <a:rPr lang="en-US" dirty="0"/>
              <a:t>CSS Syntax</a:t>
            </a:r>
          </a:p>
        </p:txBody>
      </p:sp>
      <p:sp>
        <p:nvSpPr>
          <p:cNvPr id="19459" name="Content Placeholder 2">
            <a:extLst>
              <a:ext uri="{FF2B5EF4-FFF2-40B4-BE49-F238E27FC236}">
                <a16:creationId xmlns:a16="http://schemas.microsoft.com/office/drawing/2014/main" id="{21E9B904-1C72-4399-B9B5-288DBEE5D8F4}"/>
              </a:ext>
            </a:extLst>
          </p:cNvPr>
          <p:cNvSpPr>
            <a:spLocks noGrp="1"/>
          </p:cNvSpPr>
          <p:nvPr>
            <p:ph sz="quarter" idx="1"/>
          </p:nvPr>
        </p:nvSpPr>
        <p:spPr>
          <a:xfrm>
            <a:off x="457200" y="1600200"/>
            <a:ext cx="8229600" cy="3124200"/>
          </a:xfrm>
        </p:spPr>
        <p:txBody>
          <a:bodyPr/>
          <a:lstStyle/>
          <a:p>
            <a:r>
              <a:rPr lang="en-US" altLang="en-US" dirty="0"/>
              <a:t>Elements to a CSS Statement</a:t>
            </a:r>
          </a:p>
          <a:p>
            <a:pPr lvl="1"/>
            <a:r>
              <a:rPr lang="en-US" altLang="en-US" dirty="0"/>
              <a:t>Selector</a:t>
            </a:r>
          </a:p>
          <a:p>
            <a:pPr lvl="2"/>
            <a:r>
              <a:rPr lang="en-US" altLang="en-US" dirty="0"/>
              <a:t>What HTML sections does it affect?</a:t>
            </a:r>
          </a:p>
          <a:p>
            <a:pPr lvl="1"/>
            <a:r>
              <a:rPr lang="en-US" altLang="en-US" dirty="0"/>
              <a:t>Property</a:t>
            </a:r>
          </a:p>
          <a:p>
            <a:pPr lvl="2"/>
            <a:r>
              <a:rPr lang="en-US" altLang="en-US" dirty="0"/>
              <a:t>What attribute of that HTML section will be affected?</a:t>
            </a:r>
          </a:p>
          <a:p>
            <a:pPr lvl="1"/>
            <a:r>
              <a:rPr lang="en-US" altLang="en-US" dirty="0"/>
              <a:t>Value</a:t>
            </a:r>
          </a:p>
          <a:p>
            <a:pPr lvl="2"/>
            <a:r>
              <a:rPr lang="en-US" altLang="en-US" dirty="0"/>
              <a:t>What change will be made to that attribute?</a:t>
            </a:r>
          </a:p>
          <a:p>
            <a:pPr lvl="1"/>
            <a:endParaRPr lang="en-US" altLang="en-US" dirty="0"/>
          </a:p>
        </p:txBody>
      </p:sp>
      <p:pic>
        <p:nvPicPr>
          <p:cNvPr id="19460" name="Picture 3">
            <a:extLst>
              <a:ext uri="{FF2B5EF4-FFF2-40B4-BE49-F238E27FC236}">
                <a16:creationId xmlns:a16="http://schemas.microsoft.com/office/drawing/2014/main" id="{26B22FE5-FA96-4460-AFB3-C5C4881648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6837" y="4191000"/>
            <a:ext cx="3870325"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1" descr="iw3htp5_04_CSS_pt1_Page_3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9525" y="1600200"/>
            <a:ext cx="9144000" cy="555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5"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altLang="en-US"/>
              <a:t>4.7 Positioning Elements: Relative Positioning, span (Cont.)</a:t>
            </a:r>
          </a:p>
        </p:txBody>
      </p:sp>
      <p:sp>
        <p:nvSpPr>
          <p:cNvPr id="69636" name="Rectangle 3"/>
          <p:cNvSpPr>
            <a:spLocks noGrp="1" noChangeArrowheads="1"/>
          </p:cNvSpPr>
          <p:nvPr>
            <p:ph idx="1"/>
          </p:nvPr>
        </p:nvSpPr>
        <p:spPr/>
        <p:txBody>
          <a:bodyPr>
            <a:normAutofit/>
          </a:bodyPr>
          <a:lstStyle/>
          <a:p>
            <a:pPr marL="109728" indent="0" eaLnBrk="1" fontAlgn="auto" hangingPunct="1">
              <a:spcAft>
                <a:spcPts val="0"/>
              </a:spcAft>
              <a:buFont typeface="Wingdings 3"/>
              <a:buNone/>
              <a:defRPr/>
            </a:pPr>
            <a:r>
              <a:rPr lang="en-US" b="1" dirty="0"/>
              <a:t>Inline and Block-Level Elements </a:t>
            </a:r>
          </a:p>
          <a:p>
            <a:pPr marL="365760" indent="-256032" eaLnBrk="1" fontAlgn="auto" hangingPunct="1">
              <a:spcAft>
                <a:spcPts val="0"/>
              </a:spcAft>
              <a:buFont typeface="Wingdings 3"/>
              <a:buChar char=""/>
              <a:defRPr/>
            </a:pPr>
            <a:r>
              <a:rPr lang="en-US" sz="3200" dirty="0"/>
              <a:t>Inline-level elements</a:t>
            </a:r>
          </a:p>
          <a:p>
            <a:pPr marL="621792" lvl="1" eaLnBrk="1" fontAlgn="auto" hangingPunct="1">
              <a:spcBef>
                <a:spcPts val="324"/>
              </a:spcBef>
              <a:spcAft>
                <a:spcPts val="0"/>
              </a:spcAft>
              <a:defRPr/>
            </a:pPr>
            <a:r>
              <a:rPr lang="en-US" sz="2800" dirty="0"/>
              <a:t>Do not change the flow of the document</a:t>
            </a:r>
            <a:endParaRPr lang="en-US" sz="2800" dirty="0">
              <a:latin typeface="Lucida Console" pitchFamily="49" charset="0"/>
            </a:endParaRPr>
          </a:p>
          <a:p>
            <a:pPr marL="621792" lvl="1" eaLnBrk="1" fontAlgn="auto" hangingPunct="1">
              <a:spcBef>
                <a:spcPts val="324"/>
              </a:spcBef>
              <a:spcAft>
                <a:spcPts val="0"/>
              </a:spcAft>
              <a:defRPr/>
            </a:pPr>
            <a:r>
              <a:rPr lang="en-US" sz="2800" dirty="0"/>
              <a:t>Examples:</a:t>
            </a:r>
          </a:p>
          <a:p>
            <a:pPr marL="859536" lvl="2" eaLnBrk="1" fontAlgn="auto" hangingPunct="1">
              <a:spcAft>
                <a:spcPts val="0"/>
              </a:spcAft>
              <a:buFont typeface="Wingdings 2"/>
              <a:buChar char=""/>
              <a:defRPr/>
            </a:pPr>
            <a:r>
              <a:rPr lang="en-US" sz="2000" dirty="0">
                <a:latin typeface="Lucida Console" pitchFamily="49" charset="0"/>
              </a:rPr>
              <a:t>img</a:t>
            </a:r>
          </a:p>
          <a:p>
            <a:pPr marL="859536" lvl="2" eaLnBrk="1" fontAlgn="auto" hangingPunct="1">
              <a:spcAft>
                <a:spcPts val="0"/>
              </a:spcAft>
              <a:buFont typeface="Wingdings 2"/>
              <a:buChar char=""/>
              <a:defRPr/>
            </a:pPr>
            <a:r>
              <a:rPr lang="en-US" sz="2000" dirty="0">
                <a:latin typeface="Lucida Console" pitchFamily="49" charset="0"/>
              </a:rPr>
              <a:t>a</a:t>
            </a:r>
          </a:p>
          <a:p>
            <a:pPr marL="859536" lvl="2" eaLnBrk="1" fontAlgn="auto" hangingPunct="1">
              <a:spcAft>
                <a:spcPts val="0"/>
              </a:spcAft>
              <a:buFont typeface="Wingdings 2"/>
              <a:buChar char=""/>
              <a:defRPr/>
            </a:pPr>
            <a:r>
              <a:rPr lang="en-US" sz="2000" dirty="0">
                <a:latin typeface="Lucida Console" pitchFamily="49" charset="0"/>
              </a:rPr>
              <a:t>em</a:t>
            </a:r>
          </a:p>
          <a:p>
            <a:pPr marL="859536" lvl="2" eaLnBrk="1" fontAlgn="auto" hangingPunct="1">
              <a:spcAft>
                <a:spcPts val="0"/>
              </a:spcAft>
              <a:buFont typeface="Wingdings 2"/>
              <a:buChar char=""/>
              <a:defRPr/>
            </a:pPr>
            <a:r>
              <a:rPr lang="en-US" sz="2000" dirty="0">
                <a:latin typeface="Lucida Console" pitchFamily="49" charset="0"/>
              </a:rPr>
              <a:t>strong</a:t>
            </a:r>
          </a:p>
          <a:p>
            <a:pPr marL="859536" lvl="2" eaLnBrk="1" fontAlgn="auto" hangingPunct="1">
              <a:spcAft>
                <a:spcPts val="0"/>
              </a:spcAft>
              <a:buFont typeface="Wingdings 2"/>
              <a:buChar char=""/>
              <a:defRPr/>
            </a:pPr>
            <a:r>
              <a:rPr lang="en-US" sz="2000" dirty="0">
                <a:latin typeface="Lucida Console" pitchFamily="49" charset="0"/>
              </a:rPr>
              <a:t>span</a:t>
            </a:r>
          </a:p>
          <a:p>
            <a:pPr lvl="3" eaLnBrk="1" fontAlgn="auto" hangingPunct="1">
              <a:spcAft>
                <a:spcPts val="0"/>
              </a:spcAft>
              <a:defRPr/>
            </a:pPr>
            <a:r>
              <a:rPr lang="en-US" sz="1800" dirty="0"/>
              <a:t>Grouping element</a:t>
            </a:r>
          </a:p>
          <a:p>
            <a:pPr lvl="3" eaLnBrk="1" fontAlgn="auto" hangingPunct="1">
              <a:spcAft>
                <a:spcPts val="0"/>
              </a:spcAft>
              <a:defRPr/>
            </a:pPr>
            <a:r>
              <a:rPr lang="en-US" sz="1800" dirty="0"/>
              <a:t>Does not apply any formatting to its contents</a:t>
            </a:r>
          </a:p>
          <a:p>
            <a:pPr lvl="3" eaLnBrk="1" fontAlgn="auto" hangingPunct="1">
              <a:spcAft>
                <a:spcPts val="0"/>
              </a:spcAft>
              <a:defRPr/>
            </a:pPr>
            <a:r>
              <a:rPr lang="en-US" sz="1800" dirty="0"/>
              <a:t>Creates a container for CSS rules or </a:t>
            </a:r>
            <a:r>
              <a:rPr lang="en-US" sz="1800" dirty="0">
                <a:latin typeface="Lucida Console" pitchFamily="49" charset="0"/>
              </a:rPr>
              <a:t>id</a:t>
            </a:r>
            <a:r>
              <a:rPr lang="en-US" sz="1800" dirty="0"/>
              <a:t> attributes to be applied to a section</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altLang="en-US"/>
              <a:t>4.7 Positioning Elements: Relative Positioning, span (Cont.)</a:t>
            </a:r>
          </a:p>
        </p:txBody>
      </p:sp>
      <p:sp>
        <p:nvSpPr>
          <p:cNvPr id="93187" name="Rectangle 3"/>
          <p:cNvSpPr>
            <a:spLocks noGrp="1" noChangeArrowheads="1"/>
          </p:cNvSpPr>
          <p:nvPr>
            <p:ph idx="1"/>
          </p:nvPr>
        </p:nvSpPr>
        <p:spPr/>
        <p:txBody>
          <a:bodyPr/>
          <a:lstStyle/>
          <a:p>
            <a:pPr eaLnBrk="1" hangingPunct="1"/>
            <a:r>
              <a:rPr lang="en-US" altLang="en-US" sz="3200">
                <a:ea typeface="ＭＳ Ｐゴシック" panose="020B0600070205080204" pitchFamily="34" charset="-128"/>
              </a:rPr>
              <a:t>Block-level elements</a:t>
            </a:r>
          </a:p>
          <a:p>
            <a:pPr lvl="1" eaLnBrk="1" hangingPunct="1"/>
            <a:r>
              <a:rPr lang="en-US" altLang="en-US" sz="2800">
                <a:ea typeface="ＭＳ Ｐゴシック" panose="020B0600070205080204" pitchFamily="34" charset="-128"/>
              </a:rPr>
              <a:t>Displayed on their own line</a:t>
            </a:r>
          </a:p>
          <a:p>
            <a:pPr lvl="1" eaLnBrk="1" hangingPunct="1"/>
            <a:r>
              <a:rPr lang="en-US" altLang="en-US" sz="2800">
                <a:ea typeface="ＭＳ Ｐゴシック" panose="020B0600070205080204" pitchFamily="34" charset="-128"/>
              </a:rPr>
              <a:t>Have virtual boxes around them</a:t>
            </a:r>
          </a:p>
          <a:p>
            <a:pPr lvl="1" eaLnBrk="1" hangingPunct="1"/>
            <a:r>
              <a:rPr lang="en-US" altLang="en-US" sz="2800">
                <a:ea typeface="ＭＳ Ｐゴシック" panose="020B0600070205080204" pitchFamily="34" charset="-128"/>
              </a:rPr>
              <a:t>Examples:</a:t>
            </a:r>
          </a:p>
          <a:p>
            <a:pPr lvl="2" eaLnBrk="1" hangingPunct="1"/>
            <a:r>
              <a:rPr lang="en-US" altLang="en-US" sz="2000">
                <a:latin typeface="Lucida Console" panose="020B0609040504020204" pitchFamily="49" charset="0"/>
                <a:ea typeface="ＭＳ Ｐゴシック" panose="020B0600070205080204" pitchFamily="34" charset="-128"/>
              </a:rPr>
              <a:t>p</a:t>
            </a:r>
          </a:p>
          <a:p>
            <a:pPr lvl="2" eaLnBrk="1" hangingPunct="1"/>
            <a:r>
              <a:rPr lang="en-US" altLang="en-US" sz="2000">
                <a:ea typeface="ＭＳ Ｐゴシック" panose="020B0600070205080204" pitchFamily="34" charset="-128"/>
              </a:rPr>
              <a:t>all headings (</a:t>
            </a:r>
            <a:r>
              <a:rPr lang="en-US" altLang="en-US" sz="2000">
                <a:latin typeface="Lucida Console" panose="020B0609040504020204" pitchFamily="49" charset="0"/>
                <a:ea typeface="ＭＳ Ｐゴシック" panose="020B0600070205080204" pitchFamily="34" charset="-128"/>
              </a:rPr>
              <a:t>h1</a:t>
            </a:r>
            <a:r>
              <a:rPr lang="en-US" altLang="en-US" sz="2000">
                <a:ea typeface="ＭＳ Ｐゴシック" panose="020B0600070205080204" pitchFamily="34" charset="-128"/>
              </a:rPr>
              <a:t> through </a:t>
            </a:r>
            <a:r>
              <a:rPr lang="en-US" altLang="en-US" sz="2000">
                <a:latin typeface="Lucida Console" panose="020B0609040504020204" pitchFamily="49" charset="0"/>
                <a:ea typeface="ＭＳ Ｐゴシック" panose="020B0600070205080204" pitchFamily="34" charset="-128"/>
              </a:rPr>
              <a:t>h6</a:t>
            </a:r>
            <a:r>
              <a:rPr lang="en-US" altLang="en-US" sz="2000">
                <a:ea typeface="ＭＳ Ｐゴシック" panose="020B0600070205080204" pitchFamily="34" charset="-128"/>
              </a:rPr>
              <a:t>)</a:t>
            </a:r>
          </a:p>
          <a:p>
            <a:pPr lvl="2" eaLnBrk="1" hangingPunct="1"/>
            <a:r>
              <a:rPr lang="en-US" altLang="en-US" sz="2000">
                <a:latin typeface="Lucida Console" panose="020B0609040504020204" pitchFamily="49" charset="0"/>
                <a:ea typeface="ＭＳ Ｐゴシック" panose="020B0600070205080204" pitchFamily="34" charset="-128"/>
              </a:rPr>
              <a:t>div</a:t>
            </a:r>
          </a:p>
          <a:p>
            <a:pPr lvl="3" eaLnBrk="1" hangingPunct="1"/>
            <a:r>
              <a:rPr lang="en-US" altLang="en-US" sz="1800">
                <a:ea typeface="ＭＳ Ｐゴシック" panose="020B0600070205080204" pitchFamily="34" charset="-128"/>
              </a:rPr>
              <a:t>A grouping element like </a:t>
            </a:r>
            <a:r>
              <a:rPr lang="en-US" altLang="en-US" sz="1800">
                <a:latin typeface="Lucida Console" panose="020B0609040504020204" pitchFamily="49" charset="0"/>
                <a:ea typeface="ＭＳ Ｐゴシック" panose="020B0600070205080204" pitchFamily="34" charset="-128"/>
              </a:rPr>
              <a:t>span</a:t>
            </a:r>
            <a:endParaRPr lang="en-US" altLang="en-US" sz="1800">
              <a:ea typeface="ＭＳ Ｐゴシック" panose="020B0600070205080204" pitchFamily="34" charset="-128"/>
            </a:endParaRPr>
          </a:p>
        </p:txBody>
      </p:sp>
      <p:sp>
        <p:nvSpPr>
          <p:cNvPr id="93188"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r>
              <a:rPr altLang="en-US"/>
              <a:t>4.8 Backgrounds</a:t>
            </a:r>
          </a:p>
        </p:txBody>
      </p:sp>
      <p:sp>
        <p:nvSpPr>
          <p:cNvPr id="95235" name="Rectangle 3"/>
          <p:cNvSpPr>
            <a:spLocks noGrp="1" noChangeArrowheads="1"/>
          </p:cNvSpPr>
          <p:nvPr>
            <p:ph idx="1"/>
          </p:nvPr>
        </p:nvSpPr>
        <p:spPr/>
        <p:txBody>
          <a:bodyPr/>
          <a:lstStyle/>
          <a:p>
            <a:pPr eaLnBrk="1" hangingPunct="1"/>
            <a:r>
              <a:rPr lang="en-US" altLang="en-US">
                <a:ea typeface="ＭＳ Ｐゴシック" panose="020B0600070205080204" pitchFamily="34" charset="-128"/>
              </a:rPr>
              <a:t>CSS can control the backgrounds of block-level elements by adding:</a:t>
            </a:r>
          </a:p>
          <a:p>
            <a:pPr lvl="1" eaLnBrk="1" hangingPunct="1"/>
            <a:r>
              <a:rPr lang="en-US" altLang="en-US">
                <a:ea typeface="ＭＳ Ｐゴシック" panose="020B0600070205080204" pitchFamily="34" charset="-128"/>
              </a:rPr>
              <a:t>Colors</a:t>
            </a:r>
          </a:p>
          <a:p>
            <a:pPr lvl="1" eaLnBrk="1" hangingPunct="1"/>
            <a:r>
              <a:rPr lang="en-US" altLang="en-US">
                <a:ea typeface="ＭＳ Ｐゴシック" panose="020B0600070205080204" pitchFamily="34" charset="-128"/>
              </a:rPr>
              <a:t>Images</a:t>
            </a:r>
          </a:p>
          <a:p>
            <a:pPr eaLnBrk="1" hangingPunct="1"/>
            <a:r>
              <a:rPr lang="en-US" altLang="en-US">
                <a:ea typeface="ＭＳ Ｐゴシック" panose="020B0600070205080204" pitchFamily="34" charset="-128"/>
              </a:rPr>
              <a:t>Figure 4.11 adds a corporate logo to the bottom-right corner of the document. This logo stays fixed in the corner even when the user scrolls up or down the screen.</a:t>
            </a:r>
          </a:p>
        </p:txBody>
      </p:sp>
      <p:sp>
        <p:nvSpPr>
          <p:cNvPr id="95236"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1" descr="iw3htp5_04_CSS_pt1_Page_3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7938" y="1447800"/>
            <a:ext cx="9144000" cy="555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3"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1" descr="iw3htp5_04_CSS_pt1_Page_3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30163" y="1676400"/>
            <a:ext cx="9144000" cy="555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7"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1" descr="iw3htp5_04_CSS_pt1_Page_3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1588" y="1447800"/>
            <a:ext cx="9144000" cy="555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1"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altLang="en-US"/>
              <a:t>4.8 Backgrounds (Cont.)</a:t>
            </a:r>
          </a:p>
        </p:txBody>
      </p:sp>
      <p:sp>
        <p:nvSpPr>
          <p:cNvPr id="73732" name="Rectangle 3"/>
          <p:cNvSpPr>
            <a:spLocks noGrp="1" noChangeArrowheads="1"/>
          </p:cNvSpPr>
          <p:nvPr>
            <p:ph idx="1"/>
          </p:nvPr>
        </p:nvSpPr>
        <p:spPr/>
        <p:txBody>
          <a:bodyPr>
            <a:normAutofit/>
          </a:bodyPr>
          <a:lstStyle/>
          <a:p>
            <a:pPr marL="109728" indent="0" eaLnBrk="1" fontAlgn="auto" hangingPunct="1">
              <a:spcAft>
                <a:spcPts val="0"/>
              </a:spcAft>
              <a:buFont typeface="Wingdings 3"/>
              <a:buNone/>
              <a:defRPr/>
            </a:pPr>
            <a:r>
              <a:rPr lang="en-US" b="1" dirty="0">
                <a:latin typeface="Lucida Console" pitchFamily="49" charset="0"/>
              </a:rPr>
              <a:t>background-image</a:t>
            </a:r>
            <a:r>
              <a:rPr lang="en-US" b="1" dirty="0"/>
              <a:t> Property </a:t>
            </a:r>
          </a:p>
          <a:p>
            <a:pPr marL="365760" indent="-256032" eaLnBrk="1" fontAlgn="auto" hangingPunct="1">
              <a:spcAft>
                <a:spcPts val="0"/>
              </a:spcAft>
              <a:buFont typeface="Wingdings 3"/>
              <a:buChar char=""/>
              <a:defRPr/>
            </a:pPr>
            <a:r>
              <a:rPr lang="en-US" dirty="0"/>
              <a:t>Specifies the URL of the image, in the format url(fileLocation)</a:t>
            </a:r>
          </a:p>
          <a:p>
            <a:pPr marL="109728" indent="0" eaLnBrk="1" fontAlgn="auto" hangingPunct="1">
              <a:spcAft>
                <a:spcPts val="0"/>
              </a:spcAft>
              <a:buFont typeface="Wingdings 3"/>
              <a:buNone/>
              <a:defRPr/>
            </a:pPr>
            <a:r>
              <a:rPr lang="en-US" b="1" dirty="0">
                <a:latin typeface="Lucida Console" pitchFamily="49" charset="0"/>
              </a:rPr>
              <a:t>background-position</a:t>
            </a:r>
            <a:r>
              <a:rPr lang="en-US" b="1" dirty="0"/>
              <a:t> Property </a:t>
            </a:r>
          </a:p>
          <a:p>
            <a:pPr marL="365760" indent="-256032" eaLnBrk="1" fontAlgn="auto" hangingPunct="1">
              <a:spcAft>
                <a:spcPts val="0"/>
              </a:spcAft>
              <a:buFont typeface="Wingdings 3"/>
              <a:buChar char=""/>
              <a:defRPr/>
            </a:pPr>
            <a:r>
              <a:rPr lang="en-US" dirty="0"/>
              <a:t>Places the image on the page using the values </a:t>
            </a:r>
            <a:r>
              <a:rPr lang="en-US" dirty="0">
                <a:latin typeface="Lucida Console" pitchFamily="49" charset="0"/>
              </a:rPr>
              <a:t>top</a:t>
            </a:r>
            <a:r>
              <a:rPr lang="en-US" dirty="0"/>
              <a:t>, </a:t>
            </a:r>
            <a:r>
              <a:rPr lang="en-US" dirty="0">
                <a:latin typeface="Lucida Console" pitchFamily="49" charset="0"/>
              </a:rPr>
              <a:t>bottom</a:t>
            </a:r>
            <a:r>
              <a:rPr lang="en-US" dirty="0"/>
              <a:t>, </a:t>
            </a:r>
            <a:r>
              <a:rPr lang="en-US" dirty="0">
                <a:latin typeface="Lucida Console" pitchFamily="49" charset="0"/>
              </a:rPr>
              <a:t>center</a:t>
            </a:r>
            <a:r>
              <a:rPr lang="en-US" dirty="0"/>
              <a:t>, </a:t>
            </a:r>
            <a:r>
              <a:rPr lang="en-US" dirty="0">
                <a:latin typeface="Lucida Console" pitchFamily="49" charset="0"/>
              </a:rPr>
              <a:t>left</a:t>
            </a:r>
            <a:r>
              <a:rPr lang="en-US" dirty="0"/>
              <a:t> and </a:t>
            </a:r>
            <a:r>
              <a:rPr lang="en-US" dirty="0">
                <a:latin typeface="Lucida Console" pitchFamily="49" charset="0"/>
              </a:rPr>
              <a:t>right</a:t>
            </a:r>
            <a:r>
              <a:rPr lang="en-US" dirty="0"/>
              <a:t> individually or in combination for vertical and horizontal positioning. You can also position by using lengths</a:t>
            </a:r>
          </a:p>
        </p:txBody>
      </p:sp>
      <p:sp>
        <p:nvSpPr>
          <p:cNvPr id="100356"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r>
              <a:rPr altLang="en-US"/>
              <a:t>4.8 Backgrounds (Cont.)</a:t>
            </a:r>
          </a:p>
        </p:txBody>
      </p:sp>
      <p:sp>
        <p:nvSpPr>
          <p:cNvPr id="75780" name="Rectangle 3"/>
          <p:cNvSpPr>
            <a:spLocks noGrp="1" noChangeArrowheads="1"/>
          </p:cNvSpPr>
          <p:nvPr>
            <p:ph idx="1"/>
          </p:nvPr>
        </p:nvSpPr>
        <p:spPr/>
        <p:txBody>
          <a:bodyPr>
            <a:normAutofit/>
          </a:bodyPr>
          <a:lstStyle/>
          <a:p>
            <a:pPr marL="109728" indent="0" eaLnBrk="1" fontAlgn="auto" hangingPunct="1">
              <a:spcAft>
                <a:spcPts val="0"/>
              </a:spcAft>
              <a:buFont typeface="Wingdings 3"/>
              <a:buNone/>
              <a:defRPr/>
            </a:pPr>
            <a:r>
              <a:rPr lang="en-US" b="1" dirty="0">
                <a:latin typeface="Lucida Console" pitchFamily="49" charset="0"/>
              </a:rPr>
              <a:t>background-repeat</a:t>
            </a:r>
            <a:r>
              <a:rPr lang="en-US" b="1" dirty="0"/>
              <a:t> Property</a:t>
            </a:r>
            <a:endParaRPr lang="en-US" b="1" dirty="0">
              <a:latin typeface="Lucida Console" pitchFamily="49" charset="0"/>
            </a:endParaRPr>
          </a:p>
          <a:p>
            <a:pPr marL="365760" indent="-256032" eaLnBrk="1" fontAlgn="auto" hangingPunct="1">
              <a:spcAft>
                <a:spcPts val="0"/>
              </a:spcAft>
              <a:buFont typeface="Wingdings 3"/>
              <a:buChar char=""/>
              <a:defRPr/>
            </a:pPr>
            <a:r>
              <a:rPr lang="en-US" dirty="0">
                <a:latin typeface="Lucida Console" pitchFamily="49" charset="0"/>
              </a:rPr>
              <a:t>background-repeat</a:t>
            </a:r>
            <a:r>
              <a:rPr lang="en-US" dirty="0"/>
              <a:t> property controls the </a:t>
            </a:r>
            <a:r>
              <a:rPr lang="en-US" b="1" dirty="0"/>
              <a:t>tiling</a:t>
            </a:r>
            <a:r>
              <a:rPr lang="en-US" dirty="0"/>
              <a:t> of the background image</a:t>
            </a:r>
          </a:p>
          <a:p>
            <a:pPr marL="621792" lvl="1" eaLnBrk="1" fontAlgn="auto" hangingPunct="1">
              <a:spcBef>
                <a:spcPts val="324"/>
              </a:spcBef>
              <a:spcAft>
                <a:spcPts val="0"/>
              </a:spcAft>
              <a:defRPr/>
            </a:pPr>
            <a:r>
              <a:rPr lang="en-US" dirty="0"/>
              <a:t>Setting the tiling to </a:t>
            </a:r>
            <a:r>
              <a:rPr lang="en-US" dirty="0">
                <a:latin typeface="Lucida Console" pitchFamily="49" charset="0"/>
              </a:rPr>
              <a:t>no-repeat</a:t>
            </a:r>
            <a:r>
              <a:rPr lang="en-US" dirty="0"/>
              <a:t> displays one copy of the background image on screen</a:t>
            </a:r>
          </a:p>
          <a:p>
            <a:pPr marL="621792" lvl="1" eaLnBrk="1" fontAlgn="auto" hangingPunct="1">
              <a:spcBef>
                <a:spcPts val="324"/>
              </a:spcBef>
              <a:spcAft>
                <a:spcPts val="0"/>
              </a:spcAft>
              <a:defRPr/>
            </a:pPr>
            <a:r>
              <a:rPr lang="en-US" dirty="0"/>
              <a:t>Setting to </a:t>
            </a:r>
            <a:r>
              <a:rPr lang="en-US" dirty="0">
                <a:latin typeface="Lucida Console" pitchFamily="49" charset="0"/>
              </a:rPr>
              <a:t>repeat</a:t>
            </a:r>
            <a:r>
              <a:rPr lang="en-US" dirty="0"/>
              <a:t> (the default) tiles the image vertically and horizontally</a:t>
            </a:r>
          </a:p>
          <a:p>
            <a:pPr marL="621792" lvl="1" eaLnBrk="1" fontAlgn="auto" hangingPunct="1">
              <a:spcBef>
                <a:spcPts val="324"/>
              </a:spcBef>
              <a:spcAft>
                <a:spcPts val="0"/>
              </a:spcAft>
              <a:defRPr/>
            </a:pPr>
            <a:r>
              <a:rPr lang="en-US" dirty="0"/>
              <a:t>Setting to repeat-x tiles the image only horizontally </a:t>
            </a:r>
          </a:p>
          <a:p>
            <a:pPr marL="621792" lvl="1" eaLnBrk="1" fontAlgn="auto" hangingPunct="1">
              <a:spcBef>
                <a:spcPts val="324"/>
              </a:spcBef>
              <a:spcAft>
                <a:spcPts val="0"/>
              </a:spcAft>
              <a:defRPr/>
            </a:pPr>
            <a:r>
              <a:rPr lang="en-US" dirty="0"/>
              <a:t>Setting to repeat-y tile the image only vertically</a:t>
            </a:r>
          </a:p>
        </p:txBody>
      </p:sp>
      <p:sp>
        <p:nvSpPr>
          <p:cNvPr id="102404"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altLang="en-US"/>
              <a:t>4.8 Backgrounds (Cont.)</a:t>
            </a:r>
          </a:p>
        </p:txBody>
      </p:sp>
      <p:sp>
        <p:nvSpPr>
          <p:cNvPr id="104451" name="Rectangle 3"/>
          <p:cNvSpPr>
            <a:spLocks noGrp="1" noChangeArrowheads="1"/>
          </p:cNvSpPr>
          <p:nvPr>
            <p:ph idx="1"/>
          </p:nvPr>
        </p:nvSpPr>
        <p:spPr/>
        <p:txBody>
          <a:bodyPr/>
          <a:lstStyle/>
          <a:p>
            <a:pPr eaLnBrk="1" hangingPunct="1">
              <a:buFontTx/>
              <a:buNone/>
            </a:pPr>
            <a:r>
              <a:rPr lang="en-US" altLang="en-US" b="1">
                <a:latin typeface="Lucida Console" panose="020B0609040504020204" pitchFamily="49" charset="0"/>
                <a:ea typeface="ＭＳ Ｐゴシック" panose="020B0600070205080204" pitchFamily="34" charset="-128"/>
              </a:rPr>
              <a:t>background-attachment: fixed  </a:t>
            </a:r>
            <a:r>
              <a:rPr lang="en-US" altLang="en-US" b="1">
                <a:ea typeface="ＭＳ Ｐゴシック" panose="020B0600070205080204" pitchFamily="34" charset="-128"/>
              </a:rPr>
              <a:t>Property</a:t>
            </a:r>
          </a:p>
          <a:p>
            <a:pPr eaLnBrk="1" hangingPunct="1"/>
            <a:r>
              <a:rPr lang="en-US" altLang="en-US">
                <a:ea typeface="ＭＳ Ｐゴシック" panose="020B0600070205080204" pitchFamily="34" charset="-128"/>
              </a:rPr>
              <a:t>Fixes the image in the position specified by background-position. </a:t>
            </a:r>
          </a:p>
          <a:p>
            <a:pPr eaLnBrk="1" hangingPunct="1"/>
            <a:r>
              <a:rPr lang="en-US" altLang="en-US">
                <a:ea typeface="ＭＳ Ｐゴシック" panose="020B0600070205080204" pitchFamily="34" charset="-128"/>
              </a:rPr>
              <a:t>Scrolling the browser window will not move the image from its set position. </a:t>
            </a:r>
          </a:p>
          <a:p>
            <a:pPr eaLnBrk="1" hangingPunct="1"/>
            <a:r>
              <a:rPr lang="en-US" altLang="en-US">
                <a:ea typeface="ＭＳ Ｐゴシック" panose="020B0600070205080204" pitchFamily="34" charset="-128"/>
              </a:rPr>
              <a:t>The default value, </a:t>
            </a:r>
            <a:r>
              <a:rPr lang="en-US" altLang="en-US">
                <a:latin typeface="Lucida Console" panose="020B0609040504020204" pitchFamily="49" charset="0"/>
                <a:ea typeface="ＭＳ Ｐゴシック" panose="020B0600070205080204" pitchFamily="34" charset="-128"/>
              </a:rPr>
              <a:t>scroll</a:t>
            </a:r>
            <a:r>
              <a:rPr lang="en-US" altLang="en-US">
                <a:ea typeface="ＭＳ Ｐゴシック" panose="020B0600070205080204" pitchFamily="34" charset="-128"/>
              </a:rPr>
              <a:t>, moves the image as the user scrolls the window</a:t>
            </a:r>
          </a:p>
        </p:txBody>
      </p:sp>
      <p:sp>
        <p:nvSpPr>
          <p:cNvPr id="104452"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eaLnBrk="1" hangingPunct="1"/>
            <a:r>
              <a:rPr altLang="en-US" dirty="0"/>
              <a:t>Levels of Styles</a:t>
            </a:r>
          </a:p>
        </p:txBody>
      </p:sp>
      <p:sp>
        <p:nvSpPr>
          <p:cNvPr id="3" name="Content Placeholder 2"/>
          <p:cNvSpPr>
            <a:spLocks noGrp="1"/>
          </p:cNvSpPr>
          <p:nvPr>
            <p:ph idx="1"/>
          </p:nvPr>
        </p:nvSpPr>
        <p:spPr/>
        <p:txBody>
          <a:bodyPr/>
          <a:lstStyle/>
          <a:p>
            <a:pPr marL="0" indent="0" eaLnBrk="1" hangingPunct="1">
              <a:buFont typeface="Arial" panose="020B0604020202020204" pitchFamily="34" charset="0"/>
              <a:buNone/>
              <a:defRPr/>
            </a:pPr>
            <a:r>
              <a:rPr lang="en-US" b="1" dirty="0"/>
              <a:t>There are three levels of style sheets</a:t>
            </a:r>
          </a:p>
          <a:p>
            <a:pPr marL="457200" indent="-457200" eaLnBrk="1" hangingPunct="1">
              <a:buFont typeface="+mj-lt"/>
              <a:buAutoNum type="arabicPeriod"/>
              <a:defRPr/>
            </a:pPr>
            <a:r>
              <a:rPr lang="en-US" b="1" i="0" dirty="0"/>
              <a:t>Inline</a:t>
            </a:r>
            <a:r>
              <a:rPr lang="en-US" i="0" dirty="0"/>
              <a:t> - specified for a specific occurrence of a tag and apply only to that tag</a:t>
            </a:r>
            <a:br>
              <a:rPr lang="en-US" i="0" dirty="0"/>
            </a:br>
            <a:endParaRPr lang="en-US" i="0" dirty="0"/>
          </a:p>
          <a:p>
            <a:pPr lvl="1" eaLnBrk="1" hangingPunct="1">
              <a:defRPr/>
            </a:pPr>
            <a:endParaRPr lang="en-US" dirty="0"/>
          </a:p>
          <a:p>
            <a:pPr lvl="1" eaLnBrk="1" hangingPunct="1">
              <a:defRPr/>
            </a:pPr>
            <a:r>
              <a:rPr lang="en-US" dirty="0"/>
              <a:t>This is fine-grain style, which defeats the purpose of style sheets - uniform style</a:t>
            </a:r>
          </a:p>
          <a:p>
            <a:pPr marL="457200" indent="-457200" eaLnBrk="1" hangingPunct="1">
              <a:buFont typeface="+mj-lt"/>
              <a:buAutoNum type="arabicPeriod"/>
              <a:defRPr/>
            </a:pPr>
            <a:r>
              <a:rPr lang="en-US" b="1" i="0" dirty="0"/>
              <a:t>External style sheets </a:t>
            </a:r>
            <a:r>
              <a:rPr lang="en-US" i="0" dirty="0"/>
              <a:t>- can be applied to any number of documents</a:t>
            </a:r>
          </a:p>
          <a:p>
            <a:pPr eaLnBrk="1" hangingPunct="1">
              <a:defRPr/>
            </a:pPr>
            <a:endParaRPr lang="en-US" dirty="0"/>
          </a:p>
        </p:txBody>
      </p:sp>
      <p:sp>
        <p:nvSpPr>
          <p:cNvPr id="4" name="TextBox 3">
            <a:extLst>
              <a:ext uri="{FF2B5EF4-FFF2-40B4-BE49-F238E27FC236}">
                <a16:creationId xmlns:a16="http://schemas.microsoft.com/office/drawing/2014/main" id="{DAE16E26-0C4C-4E7F-9244-9CEF323D0E7A}"/>
              </a:ext>
            </a:extLst>
          </p:cNvPr>
          <p:cNvSpPr txBox="1">
            <a:spLocks noChangeArrowheads="1"/>
          </p:cNvSpPr>
          <p:nvPr/>
        </p:nvSpPr>
        <p:spPr bwMode="auto">
          <a:xfrm>
            <a:off x="990600" y="2514600"/>
            <a:ext cx="7620000" cy="46166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en-US" altLang="en-US" sz="2400">
                <a:solidFill>
                  <a:srgbClr val="002060"/>
                </a:solidFill>
                <a:latin typeface="Cambria" panose="02040503050406030204" pitchFamily="18" charset="0"/>
              </a:rPr>
              <a:t>&lt;p </a:t>
            </a:r>
            <a:r>
              <a:rPr lang="en-US" altLang="en-US" sz="2400">
                <a:solidFill>
                  <a:schemeClr val="accent1"/>
                </a:solidFill>
                <a:latin typeface="Cambria" panose="02040503050406030204" pitchFamily="18" charset="0"/>
              </a:rPr>
              <a:t>style</a:t>
            </a:r>
            <a:r>
              <a:rPr lang="en-US" altLang="en-US" sz="2400">
                <a:solidFill>
                  <a:srgbClr val="002060"/>
                </a:solidFill>
                <a:latin typeface="Cambria" panose="02040503050406030204" pitchFamily="18" charset="0"/>
              </a:rPr>
              <a:t>=“font-color:red;font-size:10px;”&gt;Content&lt;/p&gt;</a:t>
            </a:r>
            <a:endParaRPr lang="en-US" altLang="en-US" sz="2400">
              <a:latin typeface="Cambria" panose="02040503050406030204" pitchFamily="18" charset="0"/>
            </a:endParaRPr>
          </a:p>
        </p:txBody>
      </p:sp>
      <p:sp>
        <p:nvSpPr>
          <p:cNvPr id="5" name="TextBox 5">
            <a:extLst>
              <a:ext uri="{FF2B5EF4-FFF2-40B4-BE49-F238E27FC236}">
                <a16:creationId xmlns:a16="http://schemas.microsoft.com/office/drawing/2014/main" id="{8A0371EB-66D4-4DFE-BFBA-9E1B01733DD3}"/>
              </a:ext>
            </a:extLst>
          </p:cNvPr>
          <p:cNvSpPr txBox="1">
            <a:spLocks noChangeArrowheads="1"/>
          </p:cNvSpPr>
          <p:nvPr/>
        </p:nvSpPr>
        <p:spPr bwMode="auto">
          <a:xfrm>
            <a:off x="990600" y="4648200"/>
            <a:ext cx="7315200" cy="40005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en-US" altLang="en-US" sz="2000">
                <a:solidFill>
                  <a:srgbClr val="002060"/>
                </a:solidFill>
                <a:latin typeface="Cambria" panose="02040503050406030204" pitchFamily="18" charset="0"/>
              </a:rPr>
              <a:t>&lt;link rel="stylesheet" type="text/css" href=</a:t>
            </a:r>
            <a:r>
              <a:rPr lang="en-US" altLang="en-US" sz="2000" i="1">
                <a:solidFill>
                  <a:srgbClr val="002060"/>
                </a:solidFill>
                <a:latin typeface="Cambria" panose="02040503050406030204" pitchFamily="18" charset="0"/>
              </a:rPr>
              <a:t>“mystylesheet.css"</a:t>
            </a:r>
            <a:r>
              <a:rPr lang="en-US" altLang="en-US" sz="2000">
                <a:solidFill>
                  <a:srgbClr val="002060"/>
                </a:solidFill>
                <a:latin typeface="Cambria" panose="02040503050406030204" pitchFamily="18" charset="0"/>
              </a:rPr>
              <a:t> /&gt;</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pPr eaLnBrk="1" hangingPunct="1"/>
            <a:r>
              <a:rPr altLang="en-US"/>
              <a:t>4.8 Backgrounds (Cont.)</a:t>
            </a:r>
          </a:p>
        </p:txBody>
      </p:sp>
      <p:sp>
        <p:nvSpPr>
          <p:cNvPr id="77828" name="Rectangle 3"/>
          <p:cNvSpPr>
            <a:spLocks noGrp="1" noChangeArrowheads="1"/>
          </p:cNvSpPr>
          <p:nvPr>
            <p:ph idx="1"/>
          </p:nvPr>
        </p:nvSpPr>
        <p:spPr/>
        <p:txBody>
          <a:bodyPr>
            <a:normAutofit/>
          </a:bodyPr>
          <a:lstStyle/>
          <a:p>
            <a:pPr marL="109728" indent="0" eaLnBrk="1" fontAlgn="auto" hangingPunct="1">
              <a:spcAft>
                <a:spcPts val="0"/>
              </a:spcAft>
              <a:buFont typeface="Wingdings 3"/>
              <a:buNone/>
              <a:defRPr/>
            </a:pPr>
            <a:r>
              <a:rPr lang="en-US" b="1" dirty="0">
                <a:latin typeface="Lucida Console" pitchFamily="49" charset="0"/>
              </a:rPr>
              <a:t>text-indent</a:t>
            </a:r>
            <a:r>
              <a:rPr lang="en-US" b="1" dirty="0"/>
              <a:t> Property </a:t>
            </a:r>
          </a:p>
          <a:p>
            <a:pPr marL="365760" indent="-256032" eaLnBrk="1" fontAlgn="auto" hangingPunct="1">
              <a:spcAft>
                <a:spcPts val="0"/>
              </a:spcAft>
              <a:buFont typeface="Wingdings 3"/>
              <a:buChar char=""/>
              <a:defRPr/>
            </a:pPr>
            <a:r>
              <a:rPr lang="en-US" dirty="0"/>
              <a:t>Indents the first line of text in the element by the specified amount</a:t>
            </a:r>
          </a:p>
          <a:p>
            <a:pPr marL="109728" indent="0" eaLnBrk="1" fontAlgn="auto" hangingPunct="1">
              <a:spcAft>
                <a:spcPts val="0"/>
              </a:spcAft>
              <a:buFont typeface="Wingdings 3"/>
              <a:buNone/>
              <a:defRPr/>
            </a:pPr>
            <a:endParaRPr lang="en-US" dirty="0"/>
          </a:p>
          <a:p>
            <a:pPr marL="109728" indent="0" eaLnBrk="1" fontAlgn="auto" hangingPunct="1">
              <a:spcAft>
                <a:spcPts val="0"/>
              </a:spcAft>
              <a:buFont typeface="Wingdings 3"/>
              <a:buNone/>
              <a:defRPr/>
            </a:pPr>
            <a:r>
              <a:rPr lang="en-US" b="1" dirty="0">
                <a:latin typeface="Lucida Console" pitchFamily="49" charset="0"/>
              </a:rPr>
              <a:t>font-style</a:t>
            </a:r>
            <a:r>
              <a:rPr lang="en-US" b="1" dirty="0"/>
              <a:t> Property </a:t>
            </a:r>
          </a:p>
          <a:p>
            <a:pPr marL="365760" indent="-256032" eaLnBrk="1" fontAlgn="auto" hangingPunct="1">
              <a:spcAft>
                <a:spcPts val="0"/>
              </a:spcAft>
              <a:buFont typeface="Wingdings 3"/>
              <a:buChar char=""/>
              <a:defRPr/>
            </a:pPr>
            <a:r>
              <a:rPr lang="en-US" dirty="0"/>
              <a:t>Allows you to set text to </a:t>
            </a:r>
            <a:r>
              <a:rPr lang="en-US" dirty="0">
                <a:latin typeface="Lucida Console" pitchFamily="49" charset="0"/>
              </a:rPr>
              <a:t>none</a:t>
            </a:r>
            <a:r>
              <a:rPr lang="en-US" dirty="0"/>
              <a:t>, </a:t>
            </a:r>
            <a:r>
              <a:rPr lang="en-US" dirty="0">
                <a:latin typeface="Lucida Console" pitchFamily="49" charset="0"/>
              </a:rPr>
              <a:t>italic</a:t>
            </a:r>
            <a:r>
              <a:rPr lang="en-US" dirty="0"/>
              <a:t> or </a:t>
            </a:r>
            <a:r>
              <a:rPr lang="en-US" dirty="0">
                <a:latin typeface="Lucida Console" pitchFamily="49" charset="0"/>
              </a:rPr>
              <a:t>oblique</a:t>
            </a:r>
            <a:endParaRPr lang="en-US" dirty="0"/>
          </a:p>
        </p:txBody>
      </p:sp>
      <p:sp>
        <p:nvSpPr>
          <p:cNvPr id="106500"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pPr eaLnBrk="1" hangingPunct="1"/>
            <a:r>
              <a:rPr altLang="en-US"/>
              <a:t>4.9 Element Dimensions</a:t>
            </a:r>
          </a:p>
        </p:txBody>
      </p:sp>
      <p:sp>
        <p:nvSpPr>
          <p:cNvPr id="108547" name="Rectangle 3"/>
          <p:cNvSpPr>
            <a:spLocks noGrp="1" noChangeArrowheads="1"/>
          </p:cNvSpPr>
          <p:nvPr>
            <p:ph idx="1"/>
          </p:nvPr>
        </p:nvSpPr>
        <p:spPr/>
        <p:txBody>
          <a:bodyPr/>
          <a:lstStyle/>
          <a:p>
            <a:pPr eaLnBrk="1" hangingPunct="1"/>
            <a:r>
              <a:rPr lang="en-US" altLang="en-US">
                <a:ea typeface="ＭＳ Ｐゴシック" panose="020B0600070205080204" pitchFamily="34" charset="-128"/>
              </a:rPr>
              <a:t>Figure 4.12 demonstrates how to set the dimensions of elements.</a:t>
            </a:r>
          </a:p>
        </p:txBody>
      </p:sp>
      <p:sp>
        <p:nvSpPr>
          <p:cNvPr id="108548"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1" descr="iw3htp5_04_CSS_pt1_Page_3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107950" y="1270000"/>
            <a:ext cx="9144000" cy="555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5"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1" descr="iw3htp5_04_CSS_pt1_Page_3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30163" y="1600200"/>
            <a:ext cx="9144000" cy="555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19"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1" descr="iw3htp5_04_CSS_pt1_Page_3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1447800"/>
            <a:ext cx="9144000" cy="555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3"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pPr eaLnBrk="1" hangingPunct="1"/>
            <a:r>
              <a:rPr altLang="en-US"/>
              <a:t>4.9 Element Dimensions</a:t>
            </a:r>
          </a:p>
        </p:txBody>
      </p:sp>
      <p:sp>
        <p:nvSpPr>
          <p:cNvPr id="78852" name="Rectangle 3"/>
          <p:cNvSpPr>
            <a:spLocks noGrp="1" noChangeArrowheads="1"/>
          </p:cNvSpPr>
          <p:nvPr>
            <p:ph idx="1"/>
          </p:nvPr>
        </p:nvSpPr>
        <p:spPr/>
        <p:txBody>
          <a:bodyPr>
            <a:normAutofit/>
          </a:bodyPr>
          <a:lstStyle/>
          <a:p>
            <a:pPr marL="109728" indent="0" eaLnBrk="1" fontAlgn="auto" hangingPunct="1">
              <a:spcAft>
                <a:spcPts val="0"/>
              </a:spcAft>
              <a:buFont typeface="Wingdings 3"/>
              <a:buNone/>
              <a:defRPr/>
            </a:pPr>
            <a:r>
              <a:rPr lang="en-US" b="1" dirty="0"/>
              <a:t>Specifying the </a:t>
            </a:r>
            <a:r>
              <a:rPr lang="en-US" b="1" dirty="0">
                <a:latin typeface="Lucida Console" pitchFamily="49" charset="0"/>
              </a:rPr>
              <a:t>width</a:t>
            </a:r>
            <a:r>
              <a:rPr lang="en-US" b="1" dirty="0"/>
              <a:t> and </a:t>
            </a:r>
            <a:r>
              <a:rPr lang="en-US" b="1" dirty="0">
                <a:latin typeface="Lucida Console" pitchFamily="49" charset="0"/>
              </a:rPr>
              <a:t>height</a:t>
            </a:r>
            <a:r>
              <a:rPr lang="en-US" b="1" dirty="0"/>
              <a:t> of an Element</a:t>
            </a:r>
          </a:p>
          <a:p>
            <a:pPr marL="365760" indent="-256032" eaLnBrk="1" fontAlgn="auto" hangingPunct="1">
              <a:spcAft>
                <a:spcPts val="0"/>
              </a:spcAft>
              <a:buFont typeface="Wingdings 3"/>
              <a:buChar char=""/>
              <a:defRPr/>
            </a:pPr>
            <a:r>
              <a:rPr lang="en-US" dirty="0"/>
              <a:t>Dimensions of elements on a page can be set with CSS by using properties </a:t>
            </a:r>
            <a:r>
              <a:rPr lang="en-US" dirty="0">
                <a:latin typeface="Lucida Console" pitchFamily="49" charset="0"/>
              </a:rPr>
              <a:t>height</a:t>
            </a:r>
            <a:r>
              <a:rPr lang="en-US" dirty="0"/>
              <a:t> and </a:t>
            </a:r>
            <a:r>
              <a:rPr lang="en-US" dirty="0">
                <a:latin typeface="Lucida Console" pitchFamily="49" charset="0"/>
              </a:rPr>
              <a:t>width</a:t>
            </a:r>
          </a:p>
          <a:p>
            <a:pPr marL="621792" lvl="1" eaLnBrk="1" fontAlgn="auto" hangingPunct="1">
              <a:spcBef>
                <a:spcPts val="324"/>
              </a:spcBef>
              <a:spcAft>
                <a:spcPts val="0"/>
              </a:spcAft>
              <a:defRPr/>
            </a:pPr>
            <a:r>
              <a:rPr lang="en-US" dirty="0"/>
              <a:t>Their values can be relative or absolute</a:t>
            </a:r>
          </a:p>
          <a:p>
            <a:pPr marL="109728" indent="0" eaLnBrk="1" fontAlgn="auto" hangingPunct="1">
              <a:spcAft>
                <a:spcPts val="0"/>
              </a:spcAft>
              <a:buFont typeface="Wingdings 3"/>
              <a:buNone/>
              <a:defRPr/>
            </a:pPr>
            <a:r>
              <a:rPr lang="en-US" b="1" dirty="0">
                <a:latin typeface="Lucida Console" pitchFamily="49" charset="0"/>
              </a:rPr>
              <a:t>text-align</a:t>
            </a:r>
            <a:r>
              <a:rPr lang="en-US" b="1" dirty="0"/>
              <a:t> Property</a:t>
            </a:r>
          </a:p>
          <a:p>
            <a:pPr marL="365760" indent="-256032" eaLnBrk="1" fontAlgn="auto" hangingPunct="1">
              <a:spcAft>
                <a:spcPts val="0"/>
              </a:spcAft>
              <a:buFont typeface="Wingdings 3"/>
              <a:buChar char=""/>
              <a:defRPr/>
            </a:pPr>
            <a:r>
              <a:rPr lang="en-US" dirty="0"/>
              <a:t>Text in an element can be centered using </a:t>
            </a:r>
            <a:r>
              <a:rPr lang="en-US" dirty="0">
                <a:latin typeface="Lucida Console" pitchFamily="49" charset="0"/>
              </a:rPr>
              <a:t>text-align: center</a:t>
            </a:r>
            <a:r>
              <a:rPr lang="en-US" dirty="0"/>
              <a:t>; other values for the text-align property are </a:t>
            </a:r>
            <a:r>
              <a:rPr lang="en-US" dirty="0">
                <a:latin typeface="Lucida Console" pitchFamily="49" charset="0"/>
              </a:rPr>
              <a:t>left</a:t>
            </a:r>
            <a:r>
              <a:rPr lang="en-US" dirty="0"/>
              <a:t> and </a:t>
            </a:r>
            <a:r>
              <a:rPr lang="en-US" dirty="0">
                <a:latin typeface="Lucida Console" pitchFamily="49" charset="0"/>
              </a:rPr>
              <a:t>right</a:t>
            </a:r>
          </a:p>
        </p:txBody>
      </p:sp>
      <p:sp>
        <p:nvSpPr>
          <p:cNvPr id="113668"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pPr eaLnBrk="1" hangingPunct="1"/>
            <a:r>
              <a:rPr altLang="en-US"/>
              <a:t>4.9 Element Dimensions (Cont.)</a:t>
            </a:r>
          </a:p>
        </p:txBody>
      </p:sp>
      <p:sp>
        <p:nvSpPr>
          <p:cNvPr id="79876" name="Rectangle 3"/>
          <p:cNvSpPr>
            <a:spLocks noGrp="1" noChangeArrowheads="1"/>
          </p:cNvSpPr>
          <p:nvPr>
            <p:ph idx="1"/>
          </p:nvPr>
        </p:nvSpPr>
        <p:spPr/>
        <p:txBody>
          <a:bodyPr>
            <a:normAutofit/>
          </a:bodyPr>
          <a:lstStyle/>
          <a:p>
            <a:pPr marL="109728" indent="0" eaLnBrk="1" fontAlgn="auto" hangingPunct="1">
              <a:spcAft>
                <a:spcPts val="0"/>
              </a:spcAft>
              <a:buFont typeface="Wingdings 3"/>
              <a:buNone/>
              <a:defRPr/>
            </a:pPr>
            <a:r>
              <a:rPr lang="en-US" b="1" dirty="0">
                <a:latin typeface="Lucida Console" pitchFamily="49" charset="0"/>
              </a:rPr>
              <a:t>overflow</a:t>
            </a:r>
            <a:r>
              <a:rPr lang="en-US" b="1" dirty="0"/>
              <a:t> Property and Scroll Bars</a:t>
            </a:r>
          </a:p>
          <a:p>
            <a:pPr marL="365760" indent="-256032" eaLnBrk="1" fontAlgn="auto" hangingPunct="1">
              <a:spcAft>
                <a:spcPts val="0"/>
              </a:spcAft>
              <a:buFont typeface="Wingdings 3"/>
              <a:buChar char=""/>
              <a:defRPr/>
            </a:pPr>
            <a:r>
              <a:rPr lang="en-US" dirty="0"/>
              <a:t>Problem with setting both vertical and horizontal dimensions of an element</a:t>
            </a:r>
          </a:p>
          <a:p>
            <a:pPr marL="621792" lvl="1" eaLnBrk="1" fontAlgn="auto" hangingPunct="1">
              <a:spcBef>
                <a:spcPts val="324"/>
              </a:spcBef>
              <a:spcAft>
                <a:spcPts val="0"/>
              </a:spcAft>
              <a:defRPr/>
            </a:pPr>
            <a:r>
              <a:rPr lang="en-US" sz="1800" dirty="0"/>
              <a:t>Content might sometimes exceed the set boundaries, in which case the element must be made large enough for all the content to fit</a:t>
            </a:r>
          </a:p>
          <a:p>
            <a:pPr marL="621792" lvl="1" eaLnBrk="1" fontAlgn="auto" hangingPunct="1">
              <a:spcBef>
                <a:spcPts val="324"/>
              </a:spcBef>
              <a:spcAft>
                <a:spcPts val="0"/>
              </a:spcAft>
              <a:defRPr/>
            </a:pPr>
            <a:r>
              <a:rPr lang="en-US" sz="1800" dirty="0"/>
              <a:t>Can set the </a:t>
            </a:r>
            <a:r>
              <a:rPr lang="en-US" sz="1800" dirty="0">
                <a:latin typeface="Lucida Console" pitchFamily="49" charset="0"/>
              </a:rPr>
              <a:t>overflow</a:t>
            </a:r>
            <a:r>
              <a:rPr lang="en-US" sz="1800" dirty="0"/>
              <a:t> property to </a:t>
            </a:r>
            <a:r>
              <a:rPr lang="en-US" sz="1800" dirty="0">
                <a:latin typeface="Lucida Console" pitchFamily="49" charset="0"/>
              </a:rPr>
              <a:t>scroll</a:t>
            </a:r>
            <a:r>
              <a:rPr lang="en-US" sz="1800" dirty="0"/>
              <a:t>, which adds scroll bars if the text overflows the boundaries set for it</a:t>
            </a:r>
          </a:p>
        </p:txBody>
      </p:sp>
      <p:sp>
        <p:nvSpPr>
          <p:cNvPr id="115716"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pPr eaLnBrk="1" hangingPunct="1"/>
            <a:r>
              <a:rPr altLang="en-US"/>
              <a:t>4.10 Box Model and Text Flow </a:t>
            </a:r>
          </a:p>
        </p:txBody>
      </p:sp>
      <p:sp>
        <p:nvSpPr>
          <p:cNvPr id="80900" name="Rectangle 3"/>
          <p:cNvSpPr>
            <a:spLocks noGrp="1" noChangeArrowheads="1"/>
          </p:cNvSpPr>
          <p:nvPr>
            <p:ph idx="1"/>
          </p:nvPr>
        </p:nvSpPr>
        <p:spPr/>
        <p:txBody>
          <a:bodyPr>
            <a:normAutofit/>
          </a:bodyPr>
          <a:lstStyle/>
          <a:p>
            <a:pPr marL="365760" indent="-256032" eaLnBrk="1" fontAlgn="auto" hangingPunct="1">
              <a:spcAft>
                <a:spcPts val="0"/>
              </a:spcAft>
              <a:buFont typeface="Wingdings 3"/>
              <a:buChar char=""/>
              <a:defRPr/>
            </a:pPr>
            <a:r>
              <a:rPr lang="en-US" sz="2000" dirty="0"/>
              <a:t>Block-level HTML5 elements have a virtual box drawn around them based on the box model</a:t>
            </a:r>
          </a:p>
          <a:p>
            <a:pPr marL="365760" indent="-256032" eaLnBrk="1" fontAlgn="auto" hangingPunct="1">
              <a:spcAft>
                <a:spcPts val="0"/>
              </a:spcAft>
              <a:buFont typeface="Wingdings 3"/>
              <a:buChar char=""/>
              <a:defRPr/>
            </a:pPr>
            <a:r>
              <a:rPr lang="en-US" sz="2000" dirty="0"/>
              <a:t>When the browser renders an element using the box model, the content is surrounded by padding, a margin and a border.</a:t>
            </a:r>
          </a:p>
          <a:p>
            <a:pPr marL="365760" indent="-256032" eaLnBrk="1" fontAlgn="auto" hangingPunct="1">
              <a:spcAft>
                <a:spcPts val="0"/>
              </a:spcAft>
              <a:buFont typeface="Wingdings 3"/>
              <a:buChar char=""/>
              <a:defRPr/>
            </a:pPr>
            <a:r>
              <a:rPr lang="en-US" sz="2200" dirty="0"/>
              <a:t>Padding</a:t>
            </a:r>
          </a:p>
          <a:p>
            <a:pPr marL="621792" lvl="1" eaLnBrk="1" fontAlgn="auto" hangingPunct="1">
              <a:spcBef>
                <a:spcPts val="324"/>
              </a:spcBef>
              <a:spcAft>
                <a:spcPts val="0"/>
              </a:spcAft>
              <a:defRPr/>
            </a:pPr>
            <a:r>
              <a:rPr lang="en-US" sz="1800" dirty="0"/>
              <a:t>The padding property determines the distance between the content inside an element and the edge of the element</a:t>
            </a:r>
          </a:p>
          <a:p>
            <a:pPr marL="621792" lvl="1" eaLnBrk="1" fontAlgn="auto" hangingPunct="1">
              <a:spcBef>
                <a:spcPts val="324"/>
              </a:spcBef>
              <a:spcAft>
                <a:spcPts val="0"/>
              </a:spcAft>
              <a:defRPr/>
            </a:pPr>
            <a:r>
              <a:rPr lang="en-US" sz="1800" dirty="0"/>
              <a:t>Padding be set for each side of the box by using </a:t>
            </a:r>
            <a:r>
              <a:rPr lang="en-US" sz="1800" dirty="0">
                <a:latin typeface="Lucida Console" pitchFamily="49" charset="0"/>
              </a:rPr>
              <a:t>padding-top</a:t>
            </a:r>
            <a:r>
              <a:rPr lang="en-US" sz="1800" dirty="0"/>
              <a:t>, </a:t>
            </a:r>
            <a:r>
              <a:rPr lang="en-US" sz="1800" dirty="0">
                <a:latin typeface="Lucida Console" pitchFamily="49" charset="0"/>
              </a:rPr>
              <a:t>padding-right</a:t>
            </a:r>
            <a:r>
              <a:rPr lang="en-US" sz="1800" dirty="0"/>
              <a:t>, </a:t>
            </a:r>
            <a:r>
              <a:rPr lang="en-US" sz="1800" dirty="0">
                <a:latin typeface="Lucida Console" pitchFamily="49" charset="0"/>
              </a:rPr>
              <a:t>padding-left</a:t>
            </a:r>
            <a:r>
              <a:rPr lang="en-US" sz="1800" dirty="0"/>
              <a:t> and </a:t>
            </a:r>
            <a:r>
              <a:rPr lang="en-US" sz="1800" dirty="0">
                <a:latin typeface="Lucida Console" pitchFamily="49" charset="0"/>
              </a:rPr>
              <a:t>padding-bottom</a:t>
            </a:r>
            <a:endParaRPr lang="en-US" sz="1800" dirty="0"/>
          </a:p>
          <a:p>
            <a:pPr marL="365760" indent="-256032" eaLnBrk="1" fontAlgn="auto" hangingPunct="1">
              <a:spcAft>
                <a:spcPts val="0"/>
              </a:spcAft>
              <a:buFont typeface="Wingdings 3"/>
              <a:buChar char=""/>
              <a:defRPr/>
            </a:pPr>
            <a:r>
              <a:rPr lang="en-US" sz="2200" dirty="0"/>
              <a:t>Margin</a:t>
            </a:r>
          </a:p>
          <a:p>
            <a:pPr marL="621792" lvl="1" eaLnBrk="1" fontAlgn="auto" hangingPunct="1">
              <a:spcBef>
                <a:spcPts val="324"/>
              </a:spcBef>
              <a:spcAft>
                <a:spcPts val="0"/>
              </a:spcAft>
              <a:defRPr/>
            </a:pPr>
            <a:r>
              <a:rPr lang="en-US" sz="1800" dirty="0"/>
              <a:t>Determines the distance between the element’s edge and any outside text</a:t>
            </a:r>
          </a:p>
          <a:p>
            <a:pPr marL="621792" lvl="1" eaLnBrk="1" fontAlgn="auto" hangingPunct="1">
              <a:spcBef>
                <a:spcPts val="324"/>
              </a:spcBef>
              <a:spcAft>
                <a:spcPts val="0"/>
              </a:spcAft>
              <a:defRPr/>
            </a:pPr>
            <a:r>
              <a:rPr lang="en-US" sz="1800" dirty="0"/>
              <a:t>Margins for individual sides of an element can be specified by using </a:t>
            </a:r>
            <a:r>
              <a:rPr lang="en-US" sz="1800" dirty="0">
                <a:latin typeface="Lucida Console" pitchFamily="49" charset="0"/>
              </a:rPr>
              <a:t>margin-top</a:t>
            </a:r>
            <a:r>
              <a:rPr lang="en-US" sz="1800" dirty="0"/>
              <a:t>, </a:t>
            </a:r>
            <a:r>
              <a:rPr lang="en-US" sz="1800" dirty="0">
                <a:latin typeface="Lucida Console" pitchFamily="49" charset="0"/>
              </a:rPr>
              <a:t>margin-right</a:t>
            </a:r>
            <a:r>
              <a:rPr lang="en-US" sz="1800" dirty="0"/>
              <a:t>, </a:t>
            </a:r>
            <a:r>
              <a:rPr lang="en-US" sz="1800" dirty="0">
                <a:latin typeface="Lucida Console" pitchFamily="49" charset="0"/>
              </a:rPr>
              <a:t>margin-left</a:t>
            </a:r>
            <a:r>
              <a:rPr lang="en-US" sz="1800" dirty="0"/>
              <a:t> and </a:t>
            </a:r>
            <a:r>
              <a:rPr lang="en-US" sz="1800" dirty="0">
                <a:latin typeface="Lucida Console" pitchFamily="49" charset="0"/>
              </a:rPr>
              <a:t>margin-bottom</a:t>
            </a:r>
          </a:p>
          <a:p>
            <a:pPr marL="109728" indent="0" eaLnBrk="1" fontAlgn="auto" hangingPunct="1">
              <a:spcAft>
                <a:spcPts val="0"/>
              </a:spcAft>
              <a:buFont typeface="Wingdings 3"/>
              <a:buNone/>
              <a:defRPr/>
            </a:pPr>
            <a:endParaRPr lang="en-US" sz="2000" dirty="0"/>
          </a:p>
        </p:txBody>
      </p:sp>
      <p:sp>
        <p:nvSpPr>
          <p:cNvPr id="117764"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pPr eaLnBrk="1" hangingPunct="1"/>
            <a:r>
              <a:rPr altLang="en-US"/>
              <a:t>4.10 Box Model and Text Flow (Cont.) </a:t>
            </a:r>
          </a:p>
        </p:txBody>
      </p:sp>
      <p:sp>
        <p:nvSpPr>
          <p:cNvPr id="81924" name="Rectangle 3"/>
          <p:cNvSpPr>
            <a:spLocks noGrp="1" noChangeArrowheads="1"/>
          </p:cNvSpPr>
          <p:nvPr>
            <p:ph idx="1"/>
          </p:nvPr>
        </p:nvSpPr>
        <p:spPr/>
        <p:txBody>
          <a:bodyPr>
            <a:normAutofit/>
          </a:bodyPr>
          <a:lstStyle/>
          <a:p>
            <a:pPr marL="365760" lvl="1" indent="-256032" eaLnBrk="1" fontAlgn="auto" hangingPunct="1">
              <a:spcBef>
                <a:spcPts val="400"/>
              </a:spcBef>
              <a:spcAft>
                <a:spcPts val="0"/>
              </a:spcAft>
              <a:buSzPct val="68000"/>
              <a:buFont typeface="Wingdings 3"/>
              <a:buChar char=""/>
              <a:defRPr/>
            </a:pPr>
            <a:r>
              <a:rPr lang="en-US" sz="2800" dirty="0"/>
              <a:t>Border</a:t>
            </a:r>
          </a:p>
          <a:p>
            <a:pPr marL="621792" lvl="1" eaLnBrk="1" fontAlgn="auto" hangingPunct="1">
              <a:spcBef>
                <a:spcPts val="324"/>
              </a:spcBef>
              <a:spcAft>
                <a:spcPts val="0"/>
              </a:spcAft>
              <a:defRPr/>
            </a:pPr>
            <a:r>
              <a:rPr lang="en-US" dirty="0"/>
              <a:t>The border is controlled using the properties:</a:t>
            </a:r>
          </a:p>
          <a:p>
            <a:pPr marL="621792" lvl="1" eaLnBrk="1" fontAlgn="auto" hangingPunct="1">
              <a:spcBef>
                <a:spcPts val="324"/>
              </a:spcBef>
              <a:spcAft>
                <a:spcPts val="0"/>
              </a:spcAft>
              <a:defRPr/>
            </a:pPr>
            <a:r>
              <a:rPr lang="en-US" dirty="0">
                <a:latin typeface="Lucida Console" pitchFamily="49" charset="0"/>
              </a:rPr>
              <a:t>border-width</a:t>
            </a:r>
          </a:p>
          <a:p>
            <a:pPr marL="859536" lvl="2" eaLnBrk="1" fontAlgn="auto" hangingPunct="1">
              <a:spcAft>
                <a:spcPts val="0"/>
              </a:spcAft>
              <a:buFont typeface="Wingdings 2"/>
              <a:buChar char=""/>
              <a:defRPr/>
            </a:pPr>
            <a:r>
              <a:rPr lang="en-US" dirty="0"/>
              <a:t>May be set to any of the CSS lengths or to the predefined value of </a:t>
            </a:r>
            <a:r>
              <a:rPr lang="en-US" dirty="0">
                <a:latin typeface="Lucida Console" pitchFamily="49" charset="0"/>
              </a:rPr>
              <a:t>thin</a:t>
            </a:r>
            <a:r>
              <a:rPr lang="en-US" dirty="0"/>
              <a:t>, </a:t>
            </a:r>
            <a:r>
              <a:rPr lang="en-US" dirty="0">
                <a:latin typeface="Lucida Console" pitchFamily="49" charset="0"/>
              </a:rPr>
              <a:t>medium</a:t>
            </a:r>
            <a:r>
              <a:rPr lang="en-US" dirty="0"/>
              <a:t> or </a:t>
            </a:r>
            <a:r>
              <a:rPr lang="en-US" dirty="0">
                <a:latin typeface="Lucida Console" pitchFamily="49" charset="0"/>
              </a:rPr>
              <a:t>thick</a:t>
            </a:r>
          </a:p>
          <a:p>
            <a:pPr marL="621792" lvl="1" eaLnBrk="1" fontAlgn="auto" hangingPunct="1">
              <a:spcBef>
                <a:spcPts val="324"/>
              </a:spcBef>
              <a:spcAft>
                <a:spcPts val="0"/>
              </a:spcAft>
              <a:defRPr/>
            </a:pPr>
            <a:r>
              <a:rPr lang="en-US" dirty="0">
                <a:latin typeface="Lucida Console" pitchFamily="49" charset="0"/>
              </a:rPr>
              <a:t>border-color</a:t>
            </a:r>
          </a:p>
          <a:p>
            <a:pPr marL="859536" lvl="2" eaLnBrk="1" fontAlgn="auto" hangingPunct="1">
              <a:spcAft>
                <a:spcPts val="0"/>
              </a:spcAft>
              <a:buFont typeface="Wingdings 2"/>
              <a:buChar char=""/>
              <a:defRPr/>
            </a:pPr>
            <a:r>
              <a:rPr lang="en-US" dirty="0"/>
              <a:t>Sets the color used for the border</a:t>
            </a:r>
          </a:p>
          <a:p>
            <a:pPr marL="621792" lvl="1" eaLnBrk="1" fontAlgn="auto" hangingPunct="1">
              <a:spcBef>
                <a:spcPts val="324"/>
              </a:spcBef>
              <a:spcAft>
                <a:spcPts val="0"/>
              </a:spcAft>
              <a:defRPr/>
            </a:pPr>
            <a:r>
              <a:rPr lang="en-US" dirty="0">
                <a:latin typeface="Lucida Console" pitchFamily="49" charset="0"/>
              </a:rPr>
              <a:t>border-style</a:t>
            </a:r>
          </a:p>
          <a:p>
            <a:pPr marL="859536" lvl="2" eaLnBrk="1" fontAlgn="auto" hangingPunct="1">
              <a:spcAft>
                <a:spcPts val="0"/>
              </a:spcAft>
              <a:buFont typeface="Wingdings 2"/>
              <a:buChar char=""/>
              <a:defRPr/>
            </a:pPr>
            <a:r>
              <a:rPr lang="en-US" dirty="0"/>
              <a:t>Options are:</a:t>
            </a:r>
            <a:r>
              <a:rPr lang="en-US" dirty="0">
                <a:latin typeface="Lucida Console" pitchFamily="49" charset="0"/>
              </a:rPr>
              <a:t> none</a:t>
            </a:r>
            <a:r>
              <a:rPr lang="en-US" dirty="0"/>
              <a:t>,</a:t>
            </a:r>
            <a:r>
              <a:rPr lang="en-US" dirty="0">
                <a:latin typeface="Lucida Console" pitchFamily="49" charset="0"/>
              </a:rPr>
              <a:t> hidden</a:t>
            </a:r>
            <a:r>
              <a:rPr lang="en-US" dirty="0"/>
              <a:t>,</a:t>
            </a:r>
            <a:r>
              <a:rPr lang="en-US" dirty="0">
                <a:latin typeface="Lucida Console" pitchFamily="49" charset="0"/>
              </a:rPr>
              <a:t> dotted</a:t>
            </a:r>
            <a:r>
              <a:rPr lang="en-US" dirty="0"/>
              <a:t>,</a:t>
            </a:r>
            <a:r>
              <a:rPr lang="en-US" dirty="0">
                <a:latin typeface="Lucida Console" pitchFamily="49" charset="0"/>
              </a:rPr>
              <a:t> dashed</a:t>
            </a:r>
            <a:r>
              <a:rPr lang="en-US" dirty="0"/>
              <a:t>,</a:t>
            </a:r>
            <a:r>
              <a:rPr lang="en-US" dirty="0">
                <a:latin typeface="Lucida Console" pitchFamily="49" charset="0"/>
              </a:rPr>
              <a:t> solid</a:t>
            </a:r>
            <a:r>
              <a:rPr lang="en-US" dirty="0"/>
              <a:t>,</a:t>
            </a:r>
            <a:r>
              <a:rPr lang="en-US" dirty="0">
                <a:latin typeface="Lucida Console" pitchFamily="49" charset="0"/>
              </a:rPr>
              <a:t> double</a:t>
            </a:r>
            <a:r>
              <a:rPr lang="en-US" dirty="0"/>
              <a:t>,</a:t>
            </a:r>
            <a:r>
              <a:rPr lang="en-US" dirty="0">
                <a:latin typeface="Lucida Console" pitchFamily="49" charset="0"/>
              </a:rPr>
              <a:t> groove</a:t>
            </a:r>
            <a:r>
              <a:rPr lang="en-US" dirty="0"/>
              <a:t>,</a:t>
            </a:r>
            <a:r>
              <a:rPr lang="en-US" dirty="0">
                <a:latin typeface="Lucida Console" pitchFamily="49" charset="0"/>
              </a:rPr>
              <a:t> ridge</a:t>
            </a:r>
            <a:r>
              <a:rPr lang="en-US" dirty="0"/>
              <a:t>,</a:t>
            </a:r>
            <a:r>
              <a:rPr lang="en-US" dirty="0">
                <a:latin typeface="Lucida Console" pitchFamily="49" charset="0"/>
              </a:rPr>
              <a:t> inset</a:t>
            </a:r>
            <a:r>
              <a:rPr lang="en-US" dirty="0"/>
              <a:t> and </a:t>
            </a:r>
            <a:r>
              <a:rPr lang="en-US" dirty="0">
                <a:latin typeface="Lucida Console" pitchFamily="49" charset="0"/>
              </a:rPr>
              <a:t>outset</a:t>
            </a:r>
          </a:p>
          <a:p>
            <a:pPr marL="365760" indent="-256032" eaLnBrk="1" fontAlgn="auto" hangingPunct="1">
              <a:spcAft>
                <a:spcPts val="0"/>
              </a:spcAft>
              <a:buFont typeface="Wingdings 3"/>
              <a:buChar char=""/>
              <a:defRPr/>
            </a:pPr>
            <a:endParaRPr lang="en-US" dirty="0">
              <a:latin typeface="Lucida Console" pitchFamily="49" charset="0"/>
            </a:endParaRPr>
          </a:p>
        </p:txBody>
      </p:sp>
      <p:sp>
        <p:nvSpPr>
          <p:cNvPr id="119812"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1" descr="iw3htp5_04_CSS_pt1_Page_3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9525" y="1447800"/>
            <a:ext cx="9144000" cy="555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59"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CF049-AA7F-4139-B9CE-61A76228B71E}"/>
              </a:ext>
            </a:extLst>
          </p:cNvPr>
          <p:cNvSpPr>
            <a:spLocks noGrp="1"/>
          </p:cNvSpPr>
          <p:nvPr>
            <p:ph type="title"/>
          </p:nvPr>
        </p:nvSpPr>
        <p:spPr/>
        <p:txBody>
          <a:bodyPr/>
          <a:lstStyle/>
          <a:p>
            <a:r>
              <a:rPr lang="en-US" altLang="en-US" dirty="0"/>
              <a:t>Levels of Styles</a:t>
            </a:r>
            <a:endParaRPr lang="en-US" dirty="0"/>
          </a:p>
        </p:txBody>
      </p:sp>
      <p:sp>
        <p:nvSpPr>
          <p:cNvPr id="3" name="Content Placeholder 2">
            <a:extLst>
              <a:ext uri="{FF2B5EF4-FFF2-40B4-BE49-F238E27FC236}">
                <a16:creationId xmlns:a16="http://schemas.microsoft.com/office/drawing/2014/main" id="{21D149DB-2962-433F-892E-7F2E2FE7ECA8}"/>
              </a:ext>
            </a:extLst>
          </p:cNvPr>
          <p:cNvSpPr>
            <a:spLocks noGrp="1"/>
          </p:cNvSpPr>
          <p:nvPr>
            <p:ph idx="1"/>
          </p:nvPr>
        </p:nvSpPr>
        <p:spPr/>
        <p:txBody>
          <a:bodyPr/>
          <a:lstStyle/>
          <a:p>
            <a:pPr marL="0" indent="0">
              <a:buNone/>
            </a:pPr>
            <a:r>
              <a:rPr lang="en-US" b="1" i="0" dirty="0"/>
              <a:t>3. 	Document-level style sheets </a:t>
            </a:r>
            <a:r>
              <a:rPr lang="en-US" i="0" dirty="0"/>
              <a:t>- apply to the whole document in which they appear</a:t>
            </a:r>
          </a:p>
          <a:p>
            <a:endParaRPr lang="en-US" dirty="0"/>
          </a:p>
        </p:txBody>
      </p:sp>
      <p:sp>
        <p:nvSpPr>
          <p:cNvPr id="5" name="TextBox 4">
            <a:extLst>
              <a:ext uri="{FF2B5EF4-FFF2-40B4-BE49-F238E27FC236}">
                <a16:creationId xmlns:a16="http://schemas.microsoft.com/office/drawing/2014/main" id="{96BC6771-C5B0-4285-B5A7-4303C05B3664}"/>
              </a:ext>
            </a:extLst>
          </p:cNvPr>
          <p:cNvSpPr txBox="1">
            <a:spLocks noChangeArrowheads="1"/>
          </p:cNvSpPr>
          <p:nvPr/>
        </p:nvSpPr>
        <p:spPr bwMode="auto">
          <a:xfrm>
            <a:off x="1066800" y="2438400"/>
            <a:ext cx="7010400" cy="353943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en-US" altLang="en-US" sz="3200" dirty="0">
                <a:solidFill>
                  <a:srgbClr val="002060"/>
                </a:solidFill>
                <a:latin typeface="Cambria" panose="02040503050406030204" pitchFamily="18" charset="0"/>
              </a:rPr>
              <a:t>&lt;head&gt;</a:t>
            </a:r>
          </a:p>
          <a:p>
            <a:r>
              <a:rPr lang="en-US" altLang="en-US" sz="3200" dirty="0">
                <a:solidFill>
                  <a:schemeClr val="accent1"/>
                </a:solidFill>
                <a:latin typeface="Cambria" panose="02040503050406030204" pitchFamily="18" charset="0"/>
              </a:rPr>
              <a:t>&lt;style&gt;</a:t>
            </a:r>
          </a:p>
          <a:p>
            <a:r>
              <a:rPr lang="en-US" altLang="en-US" sz="3200">
                <a:solidFill>
                  <a:srgbClr val="002060"/>
                </a:solidFill>
                <a:latin typeface="Cambria" panose="02040503050406030204" pitchFamily="18" charset="0"/>
              </a:rPr>
              <a:t>    p </a:t>
            </a:r>
            <a:r>
              <a:rPr lang="en-US" altLang="en-US" sz="3200" dirty="0">
                <a:solidFill>
                  <a:srgbClr val="002060"/>
                </a:solidFill>
                <a:latin typeface="Cambria" panose="02040503050406030204" pitchFamily="18" charset="0"/>
              </a:rPr>
              <a:t>{	background-color: Red;</a:t>
            </a:r>
          </a:p>
          <a:p>
            <a:r>
              <a:rPr lang="en-US" altLang="en-US" sz="3200" dirty="0">
                <a:solidFill>
                  <a:srgbClr val="002060"/>
                </a:solidFill>
                <a:latin typeface="Cambria" panose="02040503050406030204" pitchFamily="18" charset="0"/>
              </a:rPr>
              <a:t>	font-family: serif;</a:t>
            </a:r>
          </a:p>
          <a:p>
            <a:r>
              <a:rPr lang="en-US" altLang="en-US" sz="3200" dirty="0">
                <a:solidFill>
                  <a:srgbClr val="002060"/>
                </a:solidFill>
                <a:latin typeface="Cambria" panose="02040503050406030204" pitchFamily="18" charset="0"/>
              </a:rPr>
              <a:t>	font-color: White; }</a:t>
            </a:r>
          </a:p>
          <a:p>
            <a:r>
              <a:rPr lang="en-US" altLang="en-US" sz="3200" dirty="0">
                <a:solidFill>
                  <a:schemeClr val="accent1"/>
                </a:solidFill>
                <a:latin typeface="Cambria" panose="02040503050406030204" pitchFamily="18" charset="0"/>
              </a:rPr>
              <a:t>&lt;/style&gt;</a:t>
            </a:r>
          </a:p>
          <a:p>
            <a:r>
              <a:rPr lang="en-US" altLang="en-US" sz="3200" dirty="0">
                <a:solidFill>
                  <a:srgbClr val="002060"/>
                </a:solidFill>
                <a:latin typeface="Cambria" panose="02040503050406030204" pitchFamily="18" charset="0"/>
              </a:rPr>
              <a:t>&lt;/head&gt;</a:t>
            </a:r>
          </a:p>
        </p:txBody>
      </p:sp>
    </p:spTree>
    <p:extLst>
      <p:ext uri="{BB962C8B-B14F-4D97-AF65-F5344CB8AC3E}">
        <p14:creationId xmlns:p14="http://schemas.microsoft.com/office/powerpoint/2010/main" val="14308572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altLang="en-US"/>
              <a:t>4.10 Box Model and Text Flow (Cont.) </a:t>
            </a:r>
          </a:p>
        </p:txBody>
      </p:sp>
      <p:sp>
        <p:nvSpPr>
          <p:cNvPr id="122883" name="Rectangle 3"/>
          <p:cNvSpPr>
            <a:spLocks noGrp="1" noChangeArrowheads="1"/>
          </p:cNvSpPr>
          <p:nvPr>
            <p:ph idx="1"/>
          </p:nvPr>
        </p:nvSpPr>
        <p:spPr/>
        <p:txBody>
          <a:bodyPr/>
          <a:lstStyle/>
          <a:p>
            <a:pPr eaLnBrk="1" hangingPunct="1"/>
            <a:r>
              <a:rPr lang="en-US" altLang="en-US">
                <a:ea typeface="ＭＳ Ｐゴシック" panose="020B0600070205080204" pitchFamily="34" charset="-128"/>
              </a:rPr>
              <a:t>CSS controls the border using three properties: </a:t>
            </a:r>
            <a:r>
              <a:rPr lang="en-US" altLang="en-US">
                <a:latin typeface="Lucida Console" panose="020B0609040504020204" pitchFamily="49" charset="0"/>
                <a:ea typeface="ＭＳ Ｐゴシック" panose="020B0600070205080204" pitchFamily="34" charset="-128"/>
              </a:rPr>
              <a:t>border-width</a:t>
            </a:r>
            <a:r>
              <a:rPr lang="en-US" altLang="en-US">
                <a:ea typeface="ＭＳ Ｐゴシック" panose="020B0600070205080204" pitchFamily="34" charset="-128"/>
              </a:rPr>
              <a:t>, </a:t>
            </a:r>
            <a:r>
              <a:rPr lang="en-US" altLang="en-US">
                <a:latin typeface="Lucida Console" panose="020B0609040504020204" pitchFamily="49" charset="0"/>
                <a:ea typeface="ＭＳ Ｐゴシック" panose="020B0600070205080204" pitchFamily="34" charset="-128"/>
              </a:rPr>
              <a:t>border-color</a:t>
            </a:r>
            <a:r>
              <a:rPr lang="en-US" altLang="en-US">
                <a:ea typeface="ＭＳ Ｐゴシック" panose="020B0600070205080204" pitchFamily="34" charset="-128"/>
              </a:rPr>
              <a:t> and </a:t>
            </a:r>
            <a:r>
              <a:rPr lang="en-US" altLang="en-US">
                <a:latin typeface="Lucida Console" panose="020B0609040504020204" pitchFamily="49" charset="0"/>
                <a:ea typeface="ＭＳ Ｐゴシック" panose="020B0600070205080204" pitchFamily="34" charset="-128"/>
              </a:rPr>
              <a:t>border-style</a:t>
            </a:r>
            <a:r>
              <a:rPr lang="en-US" altLang="en-US">
                <a:ea typeface="ＭＳ Ｐゴシック" panose="020B0600070205080204" pitchFamily="34" charset="-128"/>
              </a:rPr>
              <a:t>. </a:t>
            </a:r>
          </a:p>
          <a:p>
            <a:pPr eaLnBrk="1" hangingPunct="1"/>
            <a:r>
              <a:rPr lang="en-US" altLang="en-US">
                <a:ea typeface="ＭＳ Ｐゴシック" panose="020B0600070205080204" pitchFamily="34" charset="-128"/>
              </a:rPr>
              <a:t>We illustrate these properties in Fig. 4.14.</a:t>
            </a:r>
          </a:p>
        </p:txBody>
      </p:sp>
      <p:sp>
        <p:nvSpPr>
          <p:cNvPr id="122884"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1" descr="iw3htp5_04_CSS_pt1_Page_3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130651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1"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1" descr="iw3htp5_04_CSS_pt1_Page_3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107950" y="1524000"/>
            <a:ext cx="9144000" cy="555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55"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1" descr="iw3htp5_04_CSS_pt1_Page_4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1588" y="1339850"/>
            <a:ext cx="9144001" cy="555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79"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pPr eaLnBrk="1" hangingPunct="1"/>
            <a:r>
              <a:rPr altLang="en-US"/>
              <a:t>4.10 Box Model and Text Flow (Cont.) </a:t>
            </a:r>
          </a:p>
        </p:txBody>
      </p:sp>
      <p:sp>
        <p:nvSpPr>
          <p:cNvPr id="82948" name="Rectangle 3"/>
          <p:cNvSpPr>
            <a:spLocks noGrp="1" noChangeArrowheads="1"/>
          </p:cNvSpPr>
          <p:nvPr>
            <p:ph idx="1"/>
          </p:nvPr>
        </p:nvSpPr>
        <p:spPr/>
        <p:txBody>
          <a:bodyPr>
            <a:normAutofit/>
          </a:bodyPr>
          <a:lstStyle/>
          <a:p>
            <a:pPr marL="109728" indent="0" eaLnBrk="1" fontAlgn="auto" hangingPunct="1">
              <a:spcAft>
                <a:spcPts val="0"/>
              </a:spcAft>
              <a:buFont typeface="Wingdings 3"/>
              <a:buNone/>
              <a:defRPr/>
            </a:pPr>
            <a:r>
              <a:rPr lang="en-US" b="1" dirty="0"/>
              <a:t>Floating Elements</a:t>
            </a:r>
          </a:p>
          <a:p>
            <a:pPr marL="365760" indent="-256032" eaLnBrk="1" fontAlgn="auto" hangingPunct="1">
              <a:spcAft>
                <a:spcPts val="0"/>
              </a:spcAft>
              <a:buFont typeface="Wingdings 3"/>
              <a:buChar char=""/>
              <a:defRPr/>
            </a:pPr>
            <a:r>
              <a:rPr lang="en-US" dirty="0"/>
              <a:t>Floating allows you to move an element to one side of the screen; other content in the document then flows around the floated element.  </a:t>
            </a:r>
          </a:p>
          <a:p>
            <a:pPr marL="365760" indent="-256032" eaLnBrk="1" fontAlgn="auto" hangingPunct="1">
              <a:spcAft>
                <a:spcPts val="0"/>
              </a:spcAft>
              <a:buFont typeface="Wingdings 3"/>
              <a:buChar char=""/>
              <a:defRPr/>
            </a:pPr>
            <a:r>
              <a:rPr lang="en-US" dirty="0"/>
              <a:t>Figure 4.15 demonstrates how floating elements and the box model can be used to control the layout of an entire page.</a:t>
            </a:r>
          </a:p>
        </p:txBody>
      </p:sp>
      <p:sp>
        <p:nvSpPr>
          <p:cNvPr id="128004"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1" descr="iw3htp5_04_CSS_pt1_Page_4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107950" y="1600200"/>
            <a:ext cx="9144000" cy="555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1"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1" descr="iw3htp5_04_CSS_pt1_Page_4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1447800"/>
            <a:ext cx="9144000" cy="555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5"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1" descr="iw3htp5_04_CSS_pt1_Page_4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1447800"/>
            <a:ext cx="9144000" cy="555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1" descr="iw3htp5_04_CSS_pt1_Page_4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95250" y="1219200"/>
            <a:ext cx="9144000" cy="555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23"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pPr eaLnBrk="1" hangingPunct="1"/>
            <a:r>
              <a:rPr altLang="en-US"/>
              <a:t>4.10 Box Model and Text Flow (Cont.) </a:t>
            </a:r>
          </a:p>
        </p:txBody>
      </p:sp>
      <p:sp>
        <p:nvSpPr>
          <p:cNvPr id="84996" name="Rectangle 3"/>
          <p:cNvSpPr>
            <a:spLocks noGrp="1" noChangeArrowheads="1"/>
          </p:cNvSpPr>
          <p:nvPr>
            <p:ph idx="1"/>
          </p:nvPr>
        </p:nvSpPr>
        <p:spPr/>
        <p:txBody>
          <a:bodyPr>
            <a:normAutofit/>
          </a:bodyPr>
          <a:lstStyle/>
          <a:p>
            <a:pPr marL="109728" indent="0" eaLnBrk="1" fontAlgn="auto" hangingPunct="1">
              <a:spcAft>
                <a:spcPts val="0"/>
              </a:spcAft>
              <a:buFont typeface="Wingdings 3"/>
              <a:buNone/>
              <a:defRPr/>
            </a:pPr>
            <a:r>
              <a:rPr lang="en-US" b="1" dirty="0">
                <a:latin typeface="Lucida Console" pitchFamily="49" charset="0"/>
              </a:rPr>
              <a:t>margin</a:t>
            </a:r>
            <a:r>
              <a:rPr lang="en-US" b="1" dirty="0"/>
              <a:t> and </a:t>
            </a:r>
            <a:r>
              <a:rPr lang="en-US" b="1" dirty="0">
                <a:latin typeface="Lucida Console" pitchFamily="49" charset="0"/>
              </a:rPr>
              <a:t>padding</a:t>
            </a:r>
            <a:r>
              <a:rPr lang="en-US" b="1" dirty="0"/>
              <a:t> Properties</a:t>
            </a:r>
          </a:p>
          <a:p>
            <a:pPr marL="365760" indent="-256032" eaLnBrk="1" fontAlgn="auto" hangingPunct="1">
              <a:spcAft>
                <a:spcPts val="0"/>
              </a:spcAft>
              <a:buFont typeface="Wingdings 3"/>
              <a:buChar char=""/>
              <a:defRPr/>
            </a:pPr>
            <a:r>
              <a:rPr lang="en-US" dirty="0"/>
              <a:t>The </a:t>
            </a:r>
            <a:r>
              <a:rPr lang="en-US" b="1" dirty="0">
                <a:latin typeface="Lucida Console" pitchFamily="49" charset="0"/>
              </a:rPr>
              <a:t>margin</a:t>
            </a:r>
            <a:r>
              <a:rPr lang="en-US" dirty="0"/>
              <a:t> property sets the space between the outside of an element’s border and all other content on the page. </a:t>
            </a:r>
          </a:p>
          <a:p>
            <a:pPr marL="365760" indent="-256032" eaLnBrk="1" fontAlgn="auto" hangingPunct="1">
              <a:spcAft>
                <a:spcPts val="0"/>
              </a:spcAft>
              <a:buFont typeface="Wingdings 3"/>
              <a:buChar char=""/>
              <a:defRPr/>
            </a:pPr>
            <a:r>
              <a:rPr lang="en-US" dirty="0"/>
              <a:t>The </a:t>
            </a:r>
            <a:r>
              <a:rPr lang="en-US" b="1" dirty="0">
                <a:latin typeface="Lucida Console" pitchFamily="49" charset="0"/>
              </a:rPr>
              <a:t>padding</a:t>
            </a:r>
            <a:r>
              <a:rPr lang="en-US" dirty="0"/>
              <a:t> property determines the distance between the content inside an element and the inside of the element’s border. </a:t>
            </a:r>
          </a:p>
          <a:p>
            <a:pPr marL="365760" indent="-256032" eaLnBrk="1" fontAlgn="auto" hangingPunct="1">
              <a:spcAft>
                <a:spcPts val="0"/>
              </a:spcAft>
              <a:buFont typeface="Wingdings 3"/>
              <a:buChar char=""/>
              <a:defRPr/>
            </a:pPr>
            <a:r>
              <a:rPr lang="en-US" dirty="0"/>
              <a:t>Margins for individual sides of an element can be specified by using the properties </a:t>
            </a:r>
            <a:r>
              <a:rPr lang="en-US" dirty="0">
                <a:latin typeface="Lucida Console" pitchFamily="49" charset="0"/>
              </a:rPr>
              <a:t>margin-top</a:t>
            </a:r>
            <a:r>
              <a:rPr lang="en-US" dirty="0"/>
              <a:t>, </a:t>
            </a:r>
            <a:r>
              <a:rPr lang="en-US" dirty="0">
                <a:latin typeface="Lucida Console" pitchFamily="49" charset="0"/>
              </a:rPr>
              <a:t>margin-right</a:t>
            </a:r>
            <a:r>
              <a:rPr lang="en-US" dirty="0"/>
              <a:t>, </a:t>
            </a:r>
            <a:r>
              <a:rPr lang="en-US" dirty="0">
                <a:latin typeface="Lucida Console" pitchFamily="49" charset="0"/>
              </a:rPr>
              <a:t>margin-left</a:t>
            </a:r>
            <a:r>
              <a:rPr lang="en-US" dirty="0"/>
              <a:t> and </a:t>
            </a:r>
            <a:r>
              <a:rPr lang="en-US" dirty="0">
                <a:latin typeface="Lucida Console" pitchFamily="49" charset="0"/>
              </a:rPr>
              <a:t>margin-bottom</a:t>
            </a:r>
            <a:r>
              <a:rPr lang="en-US" dirty="0"/>
              <a:t>. </a:t>
            </a:r>
          </a:p>
          <a:p>
            <a:pPr marL="365760" indent="-256032" eaLnBrk="1" fontAlgn="auto" hangingPunct="1">
              <a:spcAft>
                <a:spcPts val="0"/>
              </a:spcAft>
              <a:buFont typeface="Wingdings 3"/>
              <a:buChar char=""/>
              <a:defRPr/>
            </a:pPr>
            <a:r>
              <a:rPr lang="en-US" dirty="0"/>
              <a:t>Padding can be specified in the same way, using </a:t>
            </a:r>
            <a:r>
              <a:rPr lang="en-US" dirty="0">
                <a:latin typeface="Lucida Console" pitchFamily="49" charset="0"/>
              </a:rPr>
              <a:t>padding-top</a:t>
            </a:r>
            <a:r>
              <a:rPr lang="en-US" dirty="0"/>
              <a:t>, </a:t>
            </a:r>
            <a:r>
              <a:rPr lang="en-US" dirty="0">
                <a:latin typeface="Lucida Console" pitchFamily="49" charset="0"/>
              </a:rPr>
              <a:t>padding-right</a:t>
            </a:r>
            <a:r>
              <a:rPr lang="en-US" dirty="0"/>
              <a:t>, </a:t>
            </a:r>
            <a:r>
              <a:rPr lang="en-US" dirty="0">
                <a:latin typeface="Lucida Console" pitchFamily="49" charset="0"/>
              </a:rPr>
              <a:t>padding-left</a:t>
            </a:r>
            <a:r>
              <a:rPr lang="en-US" dirty="0"/>
              <a:t> and </a:t>
            </a:r>
            <a:r>
              <a:rPr lang="en-US" dirty="0">
                <a:latin typeface="Lucida Console" pitchFamily="49" charset="0"/>
              </a:rPr>
              <a:t>padding-bottom</a:t>
            </a:r>
            <a:r>
              <a:rPr lang="en-US" dirty="0"/>
              <a:t>. </a:t>
            </a:r>
          </a:p>
        </p:txBody>
      </p:sp>
      <p:sp>
        <p:nvSpPr>
          <p:cNvPr id="134148"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600">
                <a:solidFill>
                  <a:srgbClr val="275AFF"/>
                </a:solidFill>
                <a:latin typeface="Arial" panose="020B0604020202020204" pitchFamily="34" charset="0"/>
                <a:cs typeface="Times New Roman" panose="02020603050405020304" pitchFamily="18" charset="0"/>
              </a:defRPr>
            </a:lvl1pPr>
            <a:lvl2pPr marL="742950" indent="-285750">
              <a:defRPr sz="1600">
                <a:solidFill>
                  <a:srgbClr val="275AFF"/>
                </a:solidFill>
                <a:latin typeface="Arial" panose="020B0604020202020204" pitchFamily="34" charset="0"/>
                <a:cs typeface="Times New Roman" panose="02020603050405020304" pitchFamily="18" charset="0"/>
              </a:defRPr>
            </a:lvl2pPr>
            <a:lvl3pPr marL="1143000" indent="-228600">
              <a:defRPr sz="1600">
                <a:solidFill>
                  <a:srgbClr val="275AFF"/>
                </a:solidFill>
                <a:latin typeface="Arial" panose="020B0604020202020204" pitchFamily="34" charset="0"/>
                <a:cs typeface="Times New Roman" panose="02020603050405020304" pitchFamily="18" charset="0"/>
              </a:defRPr>
            </a:lvl3pPr>
            <a:lvl4pPr marL="1600200" indent="-228600">
              <a:defRPr sz="1600">
                <a:solidFill>
                  <a:srgbClr val="275AFF"/>
                </a:solidFill>
                <a:latin typeface="Arial" panose="020B0604020202020204" pitchFamily="34" charset="0"/>
                <a:cs typeface="Times New Roman" panose="02020603050405020304" pitchFamily="18" charset="0"/>
              </a:defRPr>
            </a:lvl4pPr>
            <a:lvl5pPr marL="2057400" indent="-228600">
              <a:defRPr sz="1600">
                <a:solidFill>
                  <a:srgbClr val="275AFF"/>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sz="1600">
                <a:solidFill>
                  <a:srgbClr val="275AFF"/>
                </a:solidFill>
                <a:latin typeface="Arial" panose="020B0604020202020204" pitchFamily="34" charset="0"/>
                <a:cs typeface="Times New Roman" panose="02020603050405020304" pitchFamily="18" charset="0"/>
              </a:defRPr>
            </a:lvl9pPr>
          </a:lstStyle>
          <a:p>
            <a:r>
              <a:rPr lang="en-US" altLang="en-US" sz="1000">
                <a:solidFill>
                  <a:schemeClr val="tx1"/>
                </a:solidFill>
              </a:rPr>
              <a:t>©1992-2013 by Pearson Education, Inc. All Rights Reserved.</a:t>
            </a:r>
          </a:p>
        </p:txBody>
      </p:sp>
    </p:spTree>
  </p:cSld>
  <p:clrMapOvr>
    <a:masterClrMapping/>
  </p:clrMapOvr>
</p:sld>
</file>

<file path=ppt/theme/theme1.xml><?xml version="1.0" encoding="utf-8"?>
<a:theme xmlns:a="http://schemas.openxmlformats.org/drawingml/2006/main" name="Chapter_1 HTML5">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Deitel_HTP_AlphaTemplate</Template>
  <TotalTime>1723</TotalTime>
  <Words>6550</Words>
  <Application>Microsoft Office PowerPoint</Application>
  <PresentationFormat>On-screen Show (4:3)</PresentationFormat>
  <Paragraphs>734</Paragraphs>
  <Slides>130</Slides>
  <Notes>43</Notes>
  <HiddenSlides>1</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130</vt:i4>
      </vt:variant>
    </vt:vector>
  </HeadingPairs>
  <TitlesOfParts>
    <vt:vector size="143" baseType="lpstr">
      <vt:lpstr>Arial</vt:lpstr>
      <vt:lpstr>Calibri</vt:lpstr>
      <vt:lpstr>Calibri Light</vt:lpstr>
      <vt:lpstr>Cambria</vt:lpstr>
      <vt:lpstr>Courier New</vt:lpstr>
      <vt:lpstr>Gill Sans MT</vt:lpstr>
      <vt:lpstr>Helvetica</vt:lpstr>
      <vt:lpstr>Helvetica CE</vt:lpstr>
      <vt:lpstr>Lucida Console</vt:lpstr>
      <vt:lpstr>Wingdings 2</vt:lpstr>
      <vt:lpstr>Wingdings 3</vt:lpstr>
      <vt:lpstr>Chapter_1 HTML5</vt:lpstr>
      <vt:lpstr>Document</vt:lpstr>
      <vt:lpstr>Chapter 4 Introduction to Cascading Style Sheets (CSS): Part 1</vt:lpstr>
      <vt:lpstr>HTML Styles</vt:lpstr>
      <vt:lpstr>Why CSS</vt:lpstr>
      <vt:lpstr>Why CSS?.</vt:lpstr>
      <vt:lpstr>What is CSS?</vt:lpstr>
      <vt:lpstr>4.1 CSS Validator</vt:lpstr>
      <vt:lpstr>CSS Syntax</vt:lpstr>
      <vt:lpstr>Levels of Styles</vt:lpstr>
      <vt:lpstr>Levels of Styles</vt:lpstr>
      <vt:lpstr>4.2 Inline Styles</vt:lpstr>
      <vt:lpstr>4.2 Inline Styles</vt:lpstr>
      <vt:lpstr>PowerPoint Presentation</vt:lpstr>
      <vt:lpstr>PowerPoint Presentation</vt:lpstr>
      <vt:lpstr>4.3 Embedded Style Sheets</vt:lpstr>
      <vt:lpstr>4.3 Embedded Style Sheets</vt:lpstr>
      <vt:lpstr>Example</vt:lpstr>
      <vt:lpstr>PowerPoint Presentation</vt:lpstr>
      <vt:lpstr>PowerPoint Presentation</vt:lpstr>
      <vt:lpstr>4.3 Embedded Style Sheets (cont.)</vt:lpstr>
      <vt:lpstr>3.4 Selector Forms </vt:lpstr>
      <vt:lpstr>2. Class Selectors (continued)</vt:lpstr>
      <vt:lpstr>2. Class Selectors (continued)</vt:lpstr>
      <vt:lpstr>2. Class Selectors (continued)</vt:lpstr>
      <vt:lpstr>2. Class Selectors (continued)</vt:lpstr>
      <vt:lpstr>2. Class Selectors (continued)</vt:lpstr>
      <vt:lpstr>2. Class Selectors (continued)</vt:lpstr>
      <vt:lpstr>2. Class Selectors (continued)</vt:lpstr>
      <vt:lpstr>Class Selectors (continued)</vt:lpstr>
      <vt:lpstr>4.5 External Style Sheets </vt:lpstr>
      <vt:lpstr>4.5 Linking External Style Sheets (Cont.)</vt:lpstr>
      <vt:lpstr>4.5 Linking External Style Sheets (Cont.)</vt:lpstr>
      <vt:lpstr>4.5 Linking External Style Sheets (Cont.)</vt:lpstr>
      <vt:lpstr>PowerPoint Presentation</vt:lpstr>
      <vt:lpstr>PowerPoint Presentation</vt:lpstr>
      <vt:lpstr>PowerPoint Presentation</vt:lpstr>
      <vt:lpstr>PowerPoint Presentation</vt:lpstr>
      <vt:lpstr>The &lt;span&gt; and &lt;div&gt; tags</vt:lpstr>
      <vt:lpstr>The &lt;span&gt; and &lt;div&gt; tags</vt:lpstr>
      <vt:lpstr>The &lt;span&gt; and &lt;div&gt; tags</vt:lpstr>
      <vt:lpstr>5.4 Applying a Style Class</vt:lpstr>
      <vt:lpstr>5.4 Conflicting Styles</vt:lpstr>
      <vt:lpstr>Conflict Resolution</vt:lpstr>
      <vt:lpstr> Cascading order</vt:lpstr>
      <vt:lpstr> Cascading order</vt:lpstr>
      <vt:lpstr> Cascading order</vt:lpstr>
      <vt:lpstr>Conflict Resolution</vt:lpstr>
      <vt:lpstr>Conflict Resolution</vt:lpstr>
      <vt:lpstr>Exercise</vt:lpstr>
      <vt:lpstr>Exercise</vt:lpstr>
      <vt:lpstr>Property Value Forms</vt:lpstr>
      <vt:lpstr>Property Value Forms (continued)</vt:lpstr>
      <vt:lpstr>Font Properties</vt:lpstr>
      <vt:lpstr>Font Properties (continued)</vt:lpstr>
      <vt:lpstr>Text Alignment</vt:lpstr>
      <vt:lpstr>Alignment of Text (continued)</vt:lpstr>
      <vt:lpstr>Colors</vt:lpstr>
      <vt:lpstr>Colors</vt:lpstr>
      <vt:lpstr>The box model</vt:lpstr>
      <vt:lpstr>Table Borders</vt:lpstr>
      <vt:lpstr>The Box Model (continued)</vt:lpstr>
      <vt:lpstr>The Box Model (continued)</vt:lpstr>
      <vt:lpstr>Background Images</vt:lpstr>
      <vt:lpstr>4.6 Positioning Elements: Absolute Positioning, z-index</vt:lpstr>
      <vt:lpstr>4.6 Positioning Elements: Absolute Positioning, z-index (Cont.)</vt:lpstr>
      <vt:lpstr>PowerPoint Presentation</vt:lpstr>
      <vt:lpstr>PowerPoint Presentation</vt:lpstr>
      <vt:lpstr>PowerPoint Presentation</vt:lpstr>
      <vt:lpstr>4.7 Positioning Elements: Relative Positioning, span</vt:lpstr>
      <vt:lpstr>PowerPoint Presentation</vt:lpstr>
      <vt:lpstr>PowerPoint Presentation</vt:lpstr>
      <vt:lpstr>4.7 Positioning Elements: Relative Positioning, span (Cont.)</vt:lpstr>
      <vt:lpstr>4.7 Positioning Elements: Relative Positioning, span (Cont.)</vt:lpstr>
      <vt:lpstr>4.8 Backgrounds</vt:lpstr>
      <vt:lpstr>PowerPoint Presentation</vt:lpstr>
      <vt:lpstr>PowerPoint Presentation</vt:lpstr>
      <vt:lpstr>PowerPoint Presentation</vt:lpstr>
      <vt:lpstr>4.8 Backgrounds (Cont.)</vt:lpstr>
      <vt:lpstr>4.8 Backgrounds (Cont.)</vt:lpstr>
      <vt:lpstr>4.8 Backgrounds (Cont.)</vt:lpstr>
      <vt:lpstr>4.8 Backgrounds (Cont.)</vt:lpstr>
      <vt:lpstr>4.9 Element Dimensions</vt:lpstr>
      <vt:lpstr>PowerPoint Presentation</vt:lpstr>
      <vt:lpstr>PowerPoint Presentation</vt:lpstr>
      <vt:lpstr>PowerPoint Presentation</vt:lpstr>
      <vt:lpstr>4.9 Element Dimensions</vt:lpstr>
      <vt:lpstr>4.9 Element Dimensions (Cont.)</vt:lpstr>
      <vt:lpstr>4.10 Box Model and Text Flow </vt:lpstr>
      <vt:lpstr>4.10 Box Model and Text Flow (Cont.) </vt:lpstr>
      <vt:lpstr>PowerPoint Presentation</vt:lpstr>
      <vt:lpstr>4.10 Box Model and Text Flow (Cont.) </vt:lpstr>
      <vt:lpstr>PowerPoint Presentation</vt:lpstr>
      <vt:lpstr>PowerPoint Presentation</vt:lpstr>
      <vt:lpstr>PowerPoint Presentation</vt:lpstr>
      <vt:lpstr>4.10 Box Model and Text Flow (Cont.) </vt:lpstr>
      <vt:lpstr>PowerPoint Presentation</vt:lpstr>
      <vt:lpstr>PowerPoint Presentation</vt:lpstr>
      <vt:lpstr>PowerPoint Presentation</vt:lpstr>
      <vt:lpstr>PowerPoint Presentation</vt:lpstr>
      <vt:lpstr>4.10 Box Model and Text Flow (Cont.) </vt:lpstr>
      <vt:lpstr>4.11 Media Types and Media Queries</vt:lpstr>
      <vt:lpstr>4.11 Media Types and Media Queries (Cont.) </vt:lpstr>
      <vt:lpstr>4.11 Media Types and Media Queries (Cont.) </vt:lpstr>
      <vt:lpstr>4.11 Media Types and Media Queries (Cont.) </vt:lpstr>
      <vt:lpstr>PowerPoint Presentation</vt:lpstr>
      <vt:lpstr>PowerPoint Presentation</vt:lpstr>
      <vt:lpstr>PowerPoint Presentation</vt:lpstr>
      <vt:lpstr>PowerPoint Presentation</vt:lpstr>
      <vt:lpstr>PowerPoint Presentation</vt:lpstr>
      <vt:lpstr>PowerPoint Presentation</vt:lpstr>
      <vt:lpstr>4.11 Media Types and Media Queries (Cont.) </vt:lpstr>
      <vt:lpstr>4.12 Drop-Down Menus </vt:lpstr>
      <vt:lpstr>PowerPoint Presentation</vt:lpstr>
      <vt:lpstr>PowerPoint Presentation</vt:lpstr>
      <vt:lpstr>PowerPoint Presentation</vt:lpstr>
      <vt:lpstr>PowerPoint Presentation</vt:lpstr>
      <vt:lpstr>PowerPoint Presentation</vt:lpstr>
      <vt:lpstr>4.13 (Optional) User Style Sheets </vt:lpstr>
      <vt:lpstr>4.13 (Optional) User Style Sheets </vt:lpstr>
      <vt:lpstr>PowerPoint Presentation</vt:lpstr>
      <vt:lpstr>PowerPoint Presentation</vt:lpstr>
      <vt:lpstr>PowerPoint Presentation</vt:lpstr>
      <vt:lpstr>4.13 (Optional) User Style Sheets </vt:lpstr>
      <vt:lpstr>PowerPoint Presentation</vt:lpstr>
      <vt:lpstr>4.13 (Optional) User Style Sheets </vt:lpstr>
      <vt:lpstr>PowerPoint Presentation</vt:lpstr>
      <vt:lpstr>4.13 (Optional) User Style Sheets </vt:lpstr>
      <vt:lpstr>PowerPoint Presentation</vt:lpstr>
      <vt:lpstr>PowerPoint Presentation</vt:lpstr>
      <vt:lpstr>4.13 (Optional) User Style Sheets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c:title>
  <dc:creator>CK</dc:creator>
  <cp:lastModifiedBy>Johnson Mwebaze</cp:lastModifiedBy>
  <cp:revision>357</cp:revision>
  <dcterms:created xsi:type="dcterms:W3CDTF">2007-08-17T22:10:09Z</dcterms:created>
  <dcterms:modified xsi:type="dcterms:W3CDTF">2022-06-20T11:41:50Z</dcterms:modified>
  <cp:category>Temlpate v. 07-27-04</cp:category>
</cp:coreProperties>
</file>